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1" r:id="rId6"/>
    <p:sldId id="259"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A8D82-5AF0-9EF9-6707-8A860B3CC639}" v="2" dt="2023-08-28T16:13:16.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4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in Perolini" userId="S::dperolini@urbn.com::498318d3-3466-4c85-86b3-6b9e7f63163e" providerId="AD" clId="Web-{910A8D82-5AF0-9EF9-6707-8A860B3CC639}"/>
    <pc:docChg chg="modSld">
      <pc:chgData name="Devin Perolini" userId="S::dperolini@urbn.com::498318d3-3466-4c85-86b3-6b9e7f63163e" providerId="AD" clId="Web-{910A8D82-5AF0-9EF9-6707-8A860B3CC639}" dt="2023-08-28T16:13:14.479" v="0" actId="20577"/>
      <pc:docMkLst>
        <pc:docMk/>
      </pc:docMkLst>
      <pc:sldChg chg="modSp">
        <pc:chgData name="Devin Perolini" userId="S::dperolini@urbn.com::498318d3-3466-4c85-86b3-6b9e7f63163e" providerId="AD" clId="Web-{910A8D82-5AF0-9EF9-6707-8A860B3CC639}" dt="2023-08-28T16:13:14.479" v="0" actId="20577"/>
        <pc:sldMkLst>
          <pc:docMk/>
          <pc:sldMk cId="2981696901" sldId="256"/>
        </pc:sldMkLst>
        <pc:spChg chg="mod">
          <ac:chgData name="Devin Perolini" userId="S::dperolini@urbn.com::498318d3-3466-4c85-86b3-6b9e7f63163e" providerId="AD" clId="Web-{910A8D82-5AF0-9EF9-6707-8A860B3CC639}" dt="2023-08-28T16:13:14.479" v="0" actId="20577"/>
          <ac:spMkLst>
            <pc:docMk/>
            <pc:sldMk cId="2981696901" sldId="256"/>
            <ac:spMk id="2" creationId="{7244E7C5-DF1B-487F-8742-05D085DE718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8163D-7901-46C3-8E2F-E5D992880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C1BA31-4945-4285-A62B-F1D221613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744158-E424-4743-B1CE-3534605A3E1E}"/>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5" name="Footer Placeholder 4">
            <a:extLst>
              <a:ext uri="{FF2B5EF4-FFF2-40B4-BE49-F238E27FC236}">
                <a16:creationId xmlns:a16="http://schemas.microsoft.com/office/drawing/2014/main" id="{F16F3D3D-E3E0-48CE-9E2D-1978C132D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02B1EE-C3E9-4C38-B260-BFD52F4BA9A5}"/>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42376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04BD-24C7-41E5-92C1-D81B89725E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ABE56-25EE-404F-A212-6CBFA271FF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C39A2-E631-4512-A2C8-7CFB8EF8D686}"/>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5" name="Footer Placeholder 4">
            <a:extLst>
              <a:ext uri="{FF2B5EF4-FFF2-40B4-BE49-F238E27FC236}">
                <a16:creationId xmlns:a16="http://schemas.microsoft.com/office/drawing/2014/main" id="{6372D271-0F07-4B73-B348-BD6EEE8DE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0500D-C529-42B4-B5EF-CB09AB459A3C}"/>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176148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29DF2-E45E-4890-BBB0-2D0024A6F2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446403-BF98-44D4-907F-A07CB5B7D1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EE23E-F2F8-4B55-84E9-FA993F8A4FC9}"/>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5" name="Footer Placeholder 4">
            <a:extLst>
              <a:ext uri="{FF2B5EF4-FFF2-40B4-BE49-F238E27FC236}">
                <a16:creationId xmlns:a16="http://schemas.microsoft.com/office/drawing/2014/main" id="{806C7019-4A8A-4FAA-8D4F-C7913AEB5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52995-7217-41D8-AE9D-0D721D72449B}"/>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295135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2CD9-2A3E-44CB-84DE-23A1CEF9E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3CB8A-EA46-42F5-AA78-2CBB01445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38573-78A1-45D5-8872-B976264FBAA6}"/>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5" name="Footer Placeholder 4">
            <a:extLst>
              <a:ext uri="{FF2B5EF4-FFF2-40B4-BE49-F238E27FC236}">
                <a16:creationId xmlns:a16="http://schemas.microsoft.com/office/drawing/2014/main" id="{A10E368F-CBF8-4695-88E3-95147A510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612DC-8175-4FC2-8E5D-D105736B7BC4}"/>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408734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AADBC-55CB-4BF6-B345-5CC9068D14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C5308E-0EA6-4507-B227-FAF445EA2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E8D58-DA58-4A2E-A2EF-FC085E767230}"/>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5" name="Footer Placeholder 4">
            <a:extLst>
              <a:ext uri="{FF2B5EF4-FFF2-40B4-BE49-F238E27FC236}">
                <a16:creationId xmlns:a16="http://schemas.microsoft.com/office/drawing/2014/main" id="{6C9FF9A0-921D-4B22-93A7-1E570219E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AA3B0-50F5-4FAE-AD15-F40D312DADAA}"/>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4083271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AEF9-92F4-42E7-9B51-BF637AB8C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A33A-9BB6-49A6-8DAE-234AF45248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0DE41E-DC62-4AD7-BB4D-8B821C22A8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56B46-5644-4A10-9A78-08CC76921070}"/>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6" name="Footer Placeholder 5">
            <a:extLst>
              <a:ext uri="{FF2B5EF4-FFF2-40B4-BE49-F238E27FC236}">
                <a16:creationId xmlns:a16="http://schemas.microsoft.com/office/drawing/2014/main" id="{6F9B7F3E-06BE-4CF9-AD6E-E30FEF155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1A6E3-AA1F-4EBA-9B26-14C7231B8CDE}"/>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310221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3D17-14E1-4C7F-A525-D972A0F8E2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321C15-C578-4839-91B9-DFD2CBD63A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DEC476-8429-4FB9-986D-E3716FCAE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E13CAC-D178-4317-A837-5EE50A52E9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1C388-99EB-47AC-816F-5B752D6EE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3D148A-B86C-4DCC-83F3-215C446FF8E5}"/>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8" name="Footer Placeholder 7">
            <a:extLst>
              <a:ext uri="{FF2B5EF4-FFF2-40B4-BE49-F238E27FC236}">
                <a16:creationId xmlns:a16="http://schemas.microsoft.com/office/drawing/2014/main" id="{32F33C85-D2C4-45CC-B4B9-101C30CB6E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93FB4C-43C5-44EE-8887-2652AFA8459F}"/>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264308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E112-707C-4174-95C0-A3E64B1574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732A3B-B9FE-4316-994A-E7639F48011A}"/>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4" name="Footer Placeholder 3">
            <a:extLst>
              <a:ext uri="{FF2B5EF4-FFF2-40B4-BE49-F238E27FC236}">
                <a16:creationId xmlns:a16="http://schemas.microsoft.com/office/drawing/2014/main" id="{EFADB186-54DB-4640-B200-080F05A20B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0B2C53-311E-4553-AB39-B840DE744D9C}"/>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274351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1F5F99-E0BC-4840-8065-6DE6CB3219C3}"/>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3" name="Footer Placeholder 2">
            <a:extLst>
              <a:ext uri="{FF2B5EF4-FFF2-40B4-BE49-F238E27FC236}">
                <a16:creationId xmlns:a16="http://schemas.microsoft.com/office/drawing/2014/main" id="{D42371F9-3C5E-4E40-8BB3-487C88110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6EFE-DF70-4E9D-85A3-49062265ADC3}"/>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210697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737F-DF06-4CC3-8E7F-86AF33144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13A796-118F-4F2E-9B7F-4E47C6CCF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AC684-873A-4FB4-8F3D-AC20D72BC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D8A2E-C232-4DA4-B111-07D2054E6037}"/>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6" name="Footer Placeholder 5">
            <a:extLst>
              <a:ext uri="{FF2B5EF4-FFF2-40B4-BE49-F238E27FC236}">
                <a16:creationId xmlns:a16="http://schemas.microsoft.com/office/drawing/2014/main" id="{7E62EAF7-826F-4586-AE67-CBFE6C1CA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A069D-F477-46ED-AEC3-28D8504AA7D1}"/>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14015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317F-98E9-4F8D-8B57-F5D169372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D539DB-0E0C-4B77-B230-1ADF64C98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4EBF35-F4F8-4265-A778-3AA86D625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4995B-AB94-4249-B004-559BF46B06AA}"/>
              </a:ext>
            </a:extLst>
          </p:cNvPr>
          <p:cNvSpPr>
            <a:spLocks noGrp="1"/>
          </p:cNvSpPr>
          <p:nvPr>
            <p:ph type="dt" sz="half" idx="10"/>
          </p:nvPr>
        </p:nvSpPr>
        <p:spPr/>
        <p:txBody>
          <a:bodyPr/>
          <a:lstStyle/>
          <a:p>
            <a:fld id="{4AAFB5E0-6AEC-40BE-8519-276F6C6CCF69}" type="datetimeFigureOut">
              <a:rPr lang="en-US" smtClean="0"/>
              <a:t>8/28/2023</a:t>
            </a:fld>
            <a:endParaRPr lang="en-US"/>
          </a:p>
        </p:txBody>
      </p:sp>
      <p:sp>
        <p:nvSpPr>
          <p:cNvPr id="6" name="Footer Placeholder 5">
            <a:extLst>
              <a:ext uri="{FF2B5EF4-FFF2-40B4-BE49-F238E27FC236}">
                <a16:creationId xmlns:a16="http://schemas.microsoft.com/office/drawing/2014/main" id="{65E37543-9FFF-437E-9ED7-1A5AD5374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D0E49-D31B-4F04-B573-0D0BE410E6EB}"/>
              </a:ext>
            </a:extLst>
          </p:cNvPr>
          <p:cNvSpPr>
            <a:spLocks noGrp="1"/>
          </p:cNvSpPr>
          <p:nvPr>
            <p:ph type="sldNum" sz="quarter" idx="12"/>
          </p:nvPr>
        </p:nvSpPr>
        <p:spPr/>
        <p:txBody>
          <a:bodyPr/>
          <a:lstStyle/>
          <a:p>
            <a:fld id="{900CBCD6-FB38-476F-98F2-A15E75DE8566}" type="slidenum">
              <a:rPr lang="en-US" smtClean="0"/>
              <a:t>‹#›</a:t>
            </a:fld>
            <a:endParaRPr lang="en-US"/>
          </a:p>
        </p:txBody>
      </p:sp>
    </p:spTree>
    <p:extLst>
      <p:ext uri="{BB962C8B-B14F-4D97-AF65-F5344CB8AC3E}">
        <p14:creationId xmlns:p14="http://schemas.microsoft.com/office/powerpoint/2010/main" val="134837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714F0-1613-4627-8665-90C3143B3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F8F1D0-06CC-4DA7-84C1-B1F5E6562B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65185-7DB5-4EDD-922D-473354519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FB5E0-6AEC-40BE-8519-276F6C6CCF69}" type="datetimeFigureOut">
              <a:rPr lang="en-US" smtClean="0"/>
              <a:t>8/28/2023</a:t>
            </a:fld>
            <a:endParaRPr lang="en-US"/>
          </a:p>
        </p:txBody>
      </p:sp>
      <p:sp>
        <p:nvSpPr>
          <p:cNvPr id="5" name="Footer Placeholder 4">
            <a:extLst>
              <a:ext uri="{FF2B5EF4-FFF2-40B4-BE49-F238E27FC236}">
                <a16:creationId xmlns:a16="http://schemas.microsoft.com/office/drawing/2014/main" id="{EF8AB02B-178F-4661-BA61-5D8903073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8E2757-AFAF-4B30-8BC7-9BF5EF16F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CBCD6-FB38-476F-98F2-A15E75DE8566}" type="slidenum">
              <a:rPr lang="en-US" smtClean="0"/>
              <a:t>‹#›</a:t>
            </a:fld>
            <a:endParaRPr lang="en-US"/>
          </a:p>
        </p:txBody>
      </p:sp>
    </p:spTree>
    <p:extLst>
      <p:ext uri="{BB962C8B-B14F-4D97-AF65-F5344CB8AC3E}">
        <p14:creationId xmlns:p14="http://schemas.microsoft.com/office/powerpoint/2010/main" val="1552828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E7C5-DF1B-487F-8742-05D085DE718C}"/>
              </a:ext>
            </a:extLst>
          </p:cNvPr>
          <p:cNvSpPr>
            <a:spLocks noGrp="1"/>
          </p:cNvSpPr>
          <p:nvPr>
            <p:ph type="ctrTitle"/>
          </p:nvPr>
        </p:nvSpPr>
        <p:spPr/>
        <p:txBody>
          <a:bodyPr/>
          <a:lstStyle/>
          <a:p>
            <a:r>
              <a:rPr lang="en-US" dirty="0"/>
              <a:t>Commonly used 3D Terminology</a:t>
            </a:r>
          </a:p>
        </p:txBody>
      </p:sp>
      <p:sp>
        <p:nvSpPr>
          <p:cNvPr id="3" name="Subtitle 2">
            <a:extLst>
              <a:ext uri="{FF2B5EF4-FFF2-40B4-BE49-F238E27FC236}">
                <a16:creationId xmlns:a16="http://schemas.microsoft.com/office/drawing/2014/main" id="{F99DE309-C80F-492F-99A8-ACD2D0F0EDD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81696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4794EA-DB98-4BC3-A01C-2E3917991055}"/>
              </a:ext>
            </a:extLst>
          </p:cNvPr>
          <p:cNvSpPr txBox="1"/>
          <p:nvPr/>
        </p:nvSpPr>
        <p:spPr>
          <a:xfrm>
            <a:off x="251926" y="274968"/>
            <a:ext cx="10403633" cy="369332"/>
          </a:xfrm>
          <a:prstGeom prst="rect">
            <a:avLst/>
          </a:prstGeom>
          <a:noFill/>
        </p:spPr>
        <p:txBody>
          <a:bodyPr wrap="square" rtlCol="0">
            <a:spAutoFit/>
          </a:bodyPr>
          <a:lstStyle/>
          <a:p>
            <a:r>
              <a:rPr lang="en-US" b="1" dirty="0"/>
              <a:t>Avatar:  </a:t>
            </a:r>
            <a:r>
              <a:rPr lang="en-US" sz="1400" dirty="0"/>
              <a:t>Any Object you are draping fabric over in </a:t>
            </a:r>
            <a:r>
              <a:rPr lang="en-US" sz="1400" dirty="0" err="1"/>
              <a:t>clo</a:t>
            </a:r>
            <a:r>
              <a:rPr lang="en-US" sz="1400" dirty="0"/>
              <a:t>.    Avatars will show up as gray shape in your 2D window.</a:t>
            </a:r>
          </a:p>
        </p:txBody>
      </p:sp>
      <p:pic>
        <p:nvPicPr>
          <p:cNvPr id="4" name="Picture 3">
            <a:extLst>
              <a:ext uri="{FF2B5EF4-FFF2-40B4-BE49-F238E27FC236}">
                <a16:creationId xmlns:a16="http://schemas.microsoft.com/office/drawing/2014/main" id="{7B992A4B-623A-42DF-97D3-164902805ECE}"/>
              </a:ext>
            </a:extLst>
          </p:cNvPr>
          <p:cNvPicPr>
            <a:picLocks noChangeAspect="1"/>
          </p:cNvPicPr>
          <p:nvPr/>
        </p:nvPicPr>
        <p:blipFill>
          <a:blip r:embed="rId2"/>
          <a:stretch>
            <a:fillRect/>
          </a:stretch>
        </p:blipFill>
        <p:spPr>
          <a:xfrm>
            <a:off x="816428" y="1312265"/>
            <a:ext cx="3289041" cy="2789812"/>
          </a:xfrm>
          <a:prstGeom prst="rect">
            <a:avLst/>
          </a:prstGeom>
        </p:spPr>
      </p:pic>
      <p:pic>
        <p:nvPicPr>
          <p:cNvPr id="6" name="Picture 5">
            <a:extLst>
              <a:ext uri="{FF2B5EF4-FFF2-40B4-BE49-F238E27FC236}">
                <a16:creationId xmlns:a16="http://schemas.microsoft.com/office/drawing/2014/main" id="{9FD3D982-2F07-4EC1-9728-07C6CB0267B5}"/>
              </a:ext>
            </a:extLst>
          </p:cNvPr>
          <p:cNvPicPr>
            <a:picLocks noChangeAspect="1"/>
          </p:cNvPicPr>
          <p:nvPr/>
        </p:nvPicPr>
        <p:blipFill>
          <a:blip r:embed="rId3"/>
          <a:stretch>
            <a:fillRect/>
          </a:stretch>
        </p:blipFill>
        <p:spPr>
          <a:xfrm>
            <a:off x="816428" y="4704561"/>
            <a:ext cx="2893754" cy="1575387"/>
          </a:xfrm>
          <a:prstGeom prst="rect">
            <a:avLst/>
          </a:prstGeom>
        </p:spPr>
      </p:pic>
      <p:pic>
        <p:nvPicPr>
          <p:cNvPr id="8" name="Picture 7">
            <a:extLst>
              <a:ext uri="{FF2B5EF4-FFF2-40B4-BE49-F238E27FC236}">
                <a16:creationId xmlns:a16="http://schemas.microsoft.com/office/drawing/2014/main" id="{3517C0FE-50E3-41EF-9B9E-BDFD6A2D4507}"/>
              </a:ext>
            </a:extLst>
          </p:cNvPr>
          <p:cNvPicPr>
            <a:picLocks noChangeAspect="1"/>
          </p:cNvPicPr>
          <p:nvPr/>
        </p:nvPicPr>
        <p:blipFill>
          <a:blip r:embed="rId4"/>
          <a:stretch>
            <a:fillRect/>
          </a:stretch>
        </p:blipFill>
        <p:spPr>
          <a:xfrm>
            <a:off x="4813432" y="4704561"/>
            <a:ext cx="3543689" cy="1717158"/>
          </a:xfrm>
          <a:prstGeom prst="rect">
            <a:avLst/>
          </a:prstGeom>
        </p:spPr>
      </p:pic>
      <p:pic>
        <p:nvPicPr>
          <p:cNvPr id="10" name="Picture 9">
            <a:extLst>
              <a:ext uri="{FF2B5EF4-FFF2-40B4-BE49-F238E27FC236}">
                <a16:creationId xmlns:a16="http://schemas.microsoft.com/office/drawing/2014/main" id="{2AEE740D-762F-45DB-9E2D-E0820A2A19F0}"/>
              </a:ext>
            </a:extLst>
          </p:cNvPr>
          <p:cNvPicPr>
            <a:picLocks noChangeAspect="1"/>
          </p:cNvPicPr>
          <p:nvPr/>
        </p:nvPicPr>
        <p:blipFill>
          <a:blip r:embed="rId5"/>
          <a:stretch>
            <a:fillRect/>
          </a:stretch>
        </p:blipFill>
        <p:spPr>
          <a:xfrm>
            <a:off x="5758641" y="1348724"/>
            <a:ext cx="3805238" cy="2814638"/>
          </a:xfrm>
          <a:prstGeom prst="rect">
            <a:avLst/>
          </a:prstGeom>
        </p:spPr>
      </p:pic>
      <p:sp>
        <p:nvSpPr>
          <p:cNvPr id="11" name="TextBox 10">
            <a:extLst>
              <a:ext uri="{FF2B5EF4-FFF2-40B4-BE49-F238E27FC236}">
                <a16:creationId xmlns:a16="http://schemas.microsoft.com/office/drawing/2014/main" id="{3AB7CDAA-FB69-4DFA-B5CC-062F4349F536}"/>
              </a:ext>
            </a:extLst>
          </p:cNvPr>
          <p:cNvSpPr txBox="1"/>
          <p:nvPr/>
        </p:nvSpPr>
        <p:spPr>
          <a:xfrm>
            <a:off x="5665335" y="941465"/>
            <a:ext cx="4199483" cy="369332"/>
          </a:xfrm>
          <a:prstGeom prst="rect">
            <a:avLst/>
          </a:prstGeom>
          <a:noFill/>
        </p:spPr>
        <p:txBody>
          <a:bodyPr wrap="none" rtlCol="0">
            <a:spAutoFit/>
          </a:bodyPr>
          <a:lstStyle/>
          <a:p>
            <a:r>
              <a:rPr lang="en-US" dirty="0" err="1"/>
              <a:t>Alvanon</a:t>
            </a:r>
            <a:r>
              <a:rPr lang="en-US" dirty="0"/>
              <a:t> Form – also know as a digital form</a:t>
            </a:r>
          </a:p>
        </p:txBody>
      </p:sp>
      <p:sp>
        <p:nvSpPr>
          <p:cNvPr id="12" name="TextBox 11">
            <a:extLst>
              <a:ext uri="{FF2B5EF4-FFF2-40B4-BE49-F238E27FC236}">
                <a16:creationId xmlns:a16="http://schemas.microsoft.com/office/drawing/2014/main" id="{F0BF3B51-51AB-449F-B582-682F1D814263}"/>
              </a:ext>
            </a:extLst>
          </p:cNvPr>
          <p:cNvSpPr txBox="1"/>
          <p:nvPr/>
        </p:nvSpPr>
        <p:spPr>
          <a:xfrm>
            <a:off x="732453" y="941465"/>
            <a:ext cx="1132041" cy="369332"/>
          </a:xfrm>
          <a:prstGeom prst="rect">
            <a:avLst/>
          </a:prstGeom>
          <a:noFill/>
        </p:spPr>
        <p:txBody>
          <a:bodyPr wrap="none" rtlCol="0">
            <a:spAutoFit/>
          </a:bodyPr>
          <a:lstStyle/>
          <a:p>
            <a:r>
              <a:rPr lang="en-US" dirty="0" err="1"/>
              <a:t>Clo</a:t>
            </a:r>
            <a:r>
              <a:rPr lang="en-US" dirty="0"/>
              <a:t> model</a:t>
            </a:r>
          </a:p>
        </p:txBody>
      </p:sp>
      <p:sp>
        <p:nvSpPr>
          <p:cNvPr id="13" name="TextBox 12">
            <a:extLst>
              <a:ext uri="{FF2B5EF4-FFF2-40B4-BE49-F238E27FC236}">
                <a16:creationId xmlns:a16="http://schemas.microsoft.com/office/drawing/2014/main" id="{E6053506-66D8-492B-941D-80FCAEBE00CF}"/>
              </a:ext>
            </a:extLst>
          </p:cNvPr>
          <p:cNvSpPr txBox="1"/>
          <p:nvPr/>
        </p:nvSpPr>
        <p:spPr>
          <a:xfrm>
            <a:off x="4720126" y="4389093"/>
            <a:ext cx="1191416" cy="369332"/>
          </a:xfrm>
          <a:prstGeom prst="rect">
            <a:avLst/>
          </a:prstGeom>
          <a:noFill/>
        </p:spPr>
        <p:txBody>
          <a:bodyPr wrap="none" rtlCol="0">
            <a:spAutoFit/>
          </a:bodyPr>
          <a:lstStyle/>
          <a:p>
            <a:r>
              <a:rPr lang="en-US" dirty="0"/>
              <a:t>Bed Frame</a:t>
            </a:r>
          </a:p>
        </p:txBody>
      </p:sp>
      <p:sp>
        <p:nvSpPr>
          <p:cNvPr id="14" name="TextBox 13">
            <a:extLst>
              <a:ext uri="{FF2B5EF4-FFF2-40B4-BE49-F238E27FC236}">
                <a16:creationId xmlns:a16="http://schemas.microsoft.com/office/drawing/2014/main" id="{F36E7EA4-4813-4AAF-8AEA-68458EEFFFE6}"/>
              </a:ext>
            </a:extLst>
          </p:cNvPr>
          <p:cNvSpPr txBox="1"/>
          <p:nvPr/>
        </p:nvSpPr>
        <p:spPr>
          <a:xfrm>
            <a:off x="732453" y="4335229"/>
            <a:ext cx="760144" cy="369332"/>
          </a:xfrm>
          <a:prstGeom prst="rect">
            <a:avLst/>
          </a:prstGeom>
          <a:noFill/>
        </p:spPr>
        <p:txBody>
          <a:bodyPr wrap="none" rtlCol="0">
            <a:spAutoFit/>
          </a:bodyPr>
          <a:lstStyle/>
          <a:p>
            <a:r>
              <a:rPr lang="en-US" dirty="0"/>
              <a:t>Shape</a:t>
            </a:r>
          </a:p>
        </p:txBody>
      </p:sp>
    </p:spTree>
    <p:extLst>
      <p:ext uri="{BB962C8B-B14F-4D97-AF65-F5344CB8AC3E}">
        <p14:creationId xmlns:p14="http://schemas.microsoft.com/office/powerpoint/2010/main" val="338093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3530A5-E1C2-43EC-9ABF-FBC09BAA4C83}"/>
              </a:ext>
            </a:extLst>
          </p:cNvPr>
          <p:cNvSpPr txBox="1"/>
          <p:nvPr/>
        </p:nvSpPr>
        <p:spPr>
          <a:xfrm>
            <a:off x="561720" y="544856"/>
            <a:ext cx="7520777" cy="4247317"/>
          </a:xfrm>
          <a:prstGeom prst="rect">
            <a:avLst/>
          </a:prstGeom>
          <a:noFill/>
        </p:spPr>
        <p:txBody>
          <a:bodyPr wrap="none" rtlCol="0">
            <a:spAutoFit/>
          </a:bodyPr>
          <a:lstStyle/>
          <a:p>
            <a:r>
              <a:rPr lang="en-US" b="1" dirty="0" err="1"/>
              <a:t>Clo</a:t>
            </a:r>
            <a:r>
              <a:rPr lang="en-US" b="1" dirty="0"/>
              <a:t> Program</a:t>
            </a:r>
            <a:r>
              <a:rPr lang="en-US" dirty="0"/>
              <a:t>:    </a:t>
            </a:r>
            <a:r>
              <a:rPr lang="en-US" sz="1400" dirty="0"/>
              <a:t>CAD (computer aided design) program 3D virtual samples/patterns are created in</a:t>
            </a:r>
          </a:p>
          <a:p>
            <a:r>
              <a:rPr lang="en-US" sz="1400" dirty="0"/>
              <a:t>                           also capable to import/export objects (OBJ’s) and patterns (DXF)</a:t>
            </a:r>
          </a:p>
          <a:p>
            <a:r>
              <a:rPr lang="en-US" sz="1400" dirty="0"/>
              <a:t>                           pattern and style changes can be made,  can render an image, can render </a:t>
            </a:r>
            <a:r>
              <a:rPr lang="en-US" sz="1400" dirty="0" err="1"/>
              <a:t>annimation</a:t>
            </a:r>
            <a:endParaRPr lang="en-US" sz="1400" dirty="0"/>
          </a:p>
          <a:p>
            <a:endParaRPr lang="en-US" sz="1400" dirty="0"/>
          </a:p>
          <a:p>
            <a:endParaRPr lang="en-US" sz="1400" dirty="0"/>
          </a:p>
          <a:p>
            <a:r>
              <a:rPr lang="en-US" b="1" dirty="0" err="1"/>
              <a:t>Clo</a:t>
            </a:r>
            <a:r>
              <a:rPr lang="en-US" b="1" dirty="0"/>
              <a:t>-Set:</a:t>
            </a:r>
            <a:r>
              <a:rPr lang="en-US" sz="1400" dirty="0"/>
              <a:t>   Web site for sharing project files - used to store, upload and download project files</a:t>
            </a:r>
          </a:p>
          <a:p>
            <a:r>
              <a:rPr lang="en-US" sz="1400" dirty="0"/>
              <a:t>                  can view tech pack, can render an image, cannot make any pattern or style changes</a:t>
            </a:r>
          </a:p>
          <a:p>
            <a:endParaRPr lang="en-US" sz="1400" dirty="0"/>
          </a:p>
          <a:p>
            <a:r>
              <a:rPr lang="en-US" dirty="0"/>
              <a:t>Virtual Sample =  </a:t>
            </a:r>
            <a:r>
              <a:rPr lang="en-US" sz="1400" dirty="0"/>
              <a:t>completed 3D style saved as a </a:t>
            </a:r>
            <a:r>
              <a:rPr lang="en-US" sz="1400" dirty="0" err="1"/>
              <a:t>clo</a:t>
            </a:r>
            <a:r>
              <a:rPr lang="en-US" sz="1400" dirty="0"/>
              <a:t> project file – format ZPRJ.</a:t>
            </a:r>
          </a:p>
          <a:p>
            <a:endParaRPr lang="en-US" dirty="0"/>
          </a:p>
          <a:p>
            <a:r>
              <a:rPr lang="en-US" dirty="0"/>
              <a:t>Virtual Fit = </a:t>
            </a:r>
            <a:r>
              <a:rPr lang="en-US" sz="1400" dirty="0"/>
              <a:t>reviewing 3D style in </a:t>
            </a:r>
            <a:r>
              <a:rPr lang="en-US" sz="1400" dirty="0" err="1"/>
              <a:t>clo</a:t>
            </a:r>
            <a:r>
              <a:rPr lang="en-US" sz="1400" dirty="0"/>
              <a:t>-set or in </a:t>
            </a:r>
            <a:r>
              <a:rPr lang="en-US" sz="1400" dirty="0" err="1"/>
              <a:t>clo</a:t>
            </a:r>
            <a:r>
              <a:rPr lang="en-US" sz="1400" dirty="0"/>
              <a:t> program</a:t>
            </a:r>
          </a:p>
          <a:p>
            <a:endParaRPr lang="en-US" dirty="0"/>
          </a:p>
          <a:p>
            <a:r>
              <a:rPr lang="en-US" dirty="0"/>
              <a:t>Project File:    .ZPRJ  </a:t>
            </a:r>
            <a:r>
              <a:rPr lang="en-US" sz="1400" dirty="0"/>
              <a:t>is file format </a:t>
            </a:r>
            <a:r>
              <a:rPr lang="en-US" sz="1400" dirty="0" err="1"/>
              <a:t>clo</a:t>
            </a:r>
            <a:r>
              <a:rPr lang="en-US" sz="1400" dirty="0"/>
              <a:t> projects are saved as</a:t>
            </a:r>
          </a:p>
          <a:p>
            <a:r>
              <a:rPr lang="en-US" sz="1400" dirty="0"/>
              <a:t>                          project files include all info associated with virtual sample.</a:t>
            </a:r>
          </a:p>
          <a:p>
            <a:r>
              <a:rPr lang="en-US" sz="1400" dirty="0"/>
              <a:t>                                     pattern, fabric, colors, print file, avatar, trims, POM’s if added</a:t>
            </a:r>
          </a:p>
          <a:p>
            <a:endParaRPr lang="en-US" sz="1400" dirty="0"/>
          </a:p>
          <a:p>
            <a:endParaRPr lang="en-US" dirty="0"/>
          </a:p>
        </p:txBody>
      </p:sp>
      <p:sp>
        <p:nvSpPr>
          <p:cNvPr id="3" name="TextBox 2">
            <a:extLst>
              <a:ext uri="{FF2B5EF4-FFF2-40B4-BE49-F238E27FC236}">
                <a16:creationId xmlns:a16="http://schemas.microsoft.com/office/drawing/2014/main" id="{59C412BC-2039-4208-AD2E-78E7AEB20A9B}"/>
              </a:ext>
            </a:extLst>
          </p:cNvPr>
          <p:cNvSpPr txBox="1"/>
          <p:nvPr/>
        </p:nvSpPr>
        <p:spPr>
          <a:xfrm>
            <a:off x="561720" y="4060272"/>
            <a:ext cx="8383321" cy="1692771"/>
          </a:xfrm>
          <a:prstGeom prst="rect">
            <a:avLst/>
          </a:prstGeom>
          <a:noFill/>
        </p:spPr>
        <p:txBody>
          <a:bodyPr wrap="none" rtlCol="0">
            <a:spAutoFit/>
          </a:bodyPr>
          <a:lstStyle/>
          <a:p>
            <a:endParaRPr lang="en-US" dirty="0"/>
          </a:p>
          <a:p>
            <a:r>
              <a:rPr lang="en-US" dirty="0"/>
              <a:t>OBJ:  </a:t>
            </a:r>
            <a:r>
              <a:rPr lang="en-US" sz="1400" dirty="0"/>
              <a:t>common object file format,  object could be used as avatar or trim like a button</a:t>
            </a:r>
          </a:p>
          <a:p>
            <a:endParaRPr lang="en-US" dirty="0"/>
          </a:p>
          <a:p>
            <a:r>
              <a:rPr lang="en-US" dirty="0"/>
              <a:t>DXF:   </a:t>
            </a:r>
            <a:r>
              <a:rPr lang="en-US" sz="1400" dirty="0"/>
              <a:t>common file format for patterns.   Most CAD pattern programs can open, export, and save as DXF format</a:t>
            </a:r>
          </a:p>
          <a:p>
            <a:r>
              <a:rPr lang="en-US" sz="1400" dirty="0"/>
              <a:t>           Format extension needs to be </a:t>
            </a:r>
            <a:r>
              <a:rPr lang="en-US" sz="1400" dirty="0">
                <a:solidFill>
                  <a:srgbClr val="FF0000"/>
                </a:solidFill>
              </a:rPr>
              <a:t>DXF  AAMA    </a:t>
            </a:r>
            <a:r>
              <a:rPr lang="en-US" sz="1400" dirty="0">
                <a:solidFill>
                  <a:schemeClr val="bg2">
                    <a:lumMod val="50000"/>
                  </a:schemeClr>
                </a:solidFill>
              </a:rPr>
              <a:t>(DXF – drawing interchange format)</a:t>
            </a:r>
          </a:p>
          <a:p>
            <a:endParaRPr lang="en-US" dirty="0"/>
          </a:p>
        </p:txBody>
      </p:sp>
    </p:spTree>
    <p:extLst>
      <p:ext uri="{BB962C8B-B14F-4D97-AF65-F5344CB8AC3E}">
        <p14:creationId xmlns:p14="http://schemas.microsoft.com/office/powerpoint/2010/main" val="190799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65B19F-5C94-4AC7-A275-A3E8311B3D55}"/>
              </a:ext>
            </a:extLst>
          </p:cNvPr>
          <p:cNvSpPr txBox="1"/>
          <p:nvPr/>
        </p:nvSpPr>
        <p:spPr>
          <a:xfrm>
            <a:off x="225383" y="182692"/>
            <a:ext cx="1454244" cy="646331"/>
          </a:xfrm>
          <a:prstGeom prst="rect">
            <a:avLst/>
          </a:prstGeom>
          <a:noFill/>
        </p:spPr>
        <p:txBody>
          <a:bodyPr wrap="none" rtlCol="0">
            <a:spAutoFit/>
          </a:bodyPr>
          <a:lstStyle/>
          <a:p>
            <a:r>
              <a:rPr lang="en-US" b="1" dirty="0"/>
              <a:t>Simulation:</a:t>
            </a:r>
          </a:p>
          <a:p>
            <a:r>
              <a:rPr lang="en-US" dirty="0"/>
              <a:t>                        </a:t>
            </a:r>
          </a:p>
        </p:txBody>
      </p:sp>
      <p:sp>
        <p:nvSpPr>
          <p:cNvPr id="4" name="TextBox 3">
            <a:extLst>
              <a:ext uri="{FF2B5EF4-FFF2-40B4-BE49-F238E27FC236}">
                <a16:creationId xmlns:a16="http://schemas.microsoft.com/office/drawing/2014/main" id="{8DA2ABC2-9614-4C0E-8175-2ED9E44AFA0F}"/>
              </a:ext>
            </a:extLst>
          </p:cNvPr>
          <p:cNvSpPr txBox="1"/>
          <p:nvPr/>
        </p:nvSpPr>
        <p:spPr>
          <a:xfrm>
            <a:off x="249546" y="489462"/>
            <a:ext cx="11329744" cy="1600438"/>
          </a:xfrm>
          <a:prstGeom prst="rect">
            <a:avLst/>
          </a:prstGeom>
          <a:noFill/>
        </p:spPr>
        <p:txBody>
          <a:bodyPr wrap="square">
            <a:spAutoFit/>
          </a:bodyPr>
          <a:lstStyle/>
          <a:p>
            <a:pPr algn="l"/>
            <a:r>
              <a:rPr lang="en-US" sz="1200" b="0" i="0" dirty="0">
                <a:solidFill>
                  <a:srgbClr val="232328"/>
                </a:solidFill>
                <a:effectLst/>
                <a:latin typeface="Lato"/>
              </a:rPr>
              <a:t>Use this function to apply gravity and drape Garment Patterns in the 3D Garment window.</a:t>
            </a:r>
            <a:br>
              <a:rPr lang="en-US" sz="1200" b="0" i="0" dirty="0">
                <a:solidFill>
                  <a:srgbClr val="232328"/>
                </a:solidFill>
                <a:effectLst/>
                <a:latin typeface="Lato"/>
              </a:rPr>
            </a:br>
            <a:r>
              <a:rPr lang="en-US" sz="1200" b="0" i="0" dirty="0">
                <a:solidFill>
                  <a:srgbClr val="232328"/>
                </a:solidFill>
                <a:effectLst/>
                <a:latin typeface="Lato"/>
              </a:rPr>
              <a:t>Pressing the </a:t>
            </a:r>
            <a:r>
              <a:rPr lang="en-US" sz="1200" b="1" i="0" dirty="0">
                <a:solidFill>
                  <a:srgbClr val="232328"/>
                </a:solidFill>
                <a:effectLst/>
                <a:latin typeface="Lato"/>
              </a:rPr>
              <a:t>Simulate</a:t>
            </a:r>
            <a:r>
              <a:rPr lang="en-US" sz="1200" b="0" i="0" dirty="0">
                <a:solidFill>
                  <a:srgbClr val="232328"/>
                </a:solidFill>
                <a:effectLst/>
                <a:latin typeface="Lato"/>
              </a:rPr>
              <a:t> button causes all Garment Patterns to fall towards the floor, and drape onto Avatars and similar objects that are in the way. When seamlines are set between Garment Patterns, the fabric drapes and falls while the set seamlines are sewn. </a:t>
            </a:r>
          </a:p>
          <a:p>
            <a:r>
              <a:rPr lang="en-US" b="1" dirty="0"/>
              <a:t>Particle distance:  </a:t>
            </a:r>
            <a:r>
              <a:rPr lang="en-US" sz="1400" dirty="0"/>
              <a:t>the resolution of the fabric either high or low.</a:t>
            </a:r>
          </a:p>
          <a:p>
            <a:r>
              <a:rPr lang="en-US" sz="1400" dirty="0"/>
              <a:t> low res shows less detail in drape and will simulate faster,  high res shows more detail in drape and will complete simulation at slower pace   </a:t>
            </a:r>
            <a:r>
              <a:rPr lang="en-US" sz="1600" dirty="0"/>
              <a:t>                    </a:t>
            </a:r>
            <a:r>
              <a:rPr lang="en-US" sz="1400" dirty="0"/>
              <a:t>		</a:t>
            </a:r>
            <a:br>
              <a:rPr lang="en-US" sz="1400" dirty="0"/>
            </a:br>
            <a:endParaRPr lang="en-US" sz="1400" dirty="0"/>
          </a:p>
        </p:txBody>
      </p:sp>
      <p:pic>
        <p:nvPicPr>
          <p:cNvPr id="6" name="Picture 5">
            <a:extLst>
              <a:ext uri="{FF2B5EF4-FFF2-40B4-BE49-F238E27FC236}">
                <a16:creationId xmlns:a16="http://schemas.microsoft.com/office/drawing/2014/main" id="{AF892C8C-F64F-4905-A777-1166A3B253C0}"/>
              </a:ext>
            </a:extLst>
          </p:cNvPr>
          <p:cNvPicPr>
            <a:picLocks noChangeAspect="1"/>
          </p:cNvPicPr>
          <p:nvPr/>
        </p:nvPicPr>
        <p:blipFill>
          <a:blip r:embed="rId2"/>
          <a:stretch>
            <a:fillRect/>
          </a:stretch>
        </p:blipFill>
        <p:spPr>
          <a:xfrm>
            <a:off x="6096000" y="2108856"/>
            <a:ext cx="1279228" cy="862735"/>
          </a:xfrm>
          <a:prstGeom prst="rect">
            <a:avLst/>
          </a:prstGeom>
        </p:spPr>
      </p:pic>
      <p:pic>
        <p:nvPicPr>
          <p:cNvPr id="20" name="Picture 19">
            <a:extLst>
              <a:ext uri="{FF2B5EF4-FFF2-40B4-BE49-F238E27FC236}">
                <a16:creationId xmlns:a16="http://schemas.microsoft.com/office/drawing/2014/main" id="{E8DCD1C4-1499-4F4F-89CC-819D1807C24E}"/>
              </a:ext>
            </a:extLst>
          </p:cNvPr>
          <p:cNvPicPr>
            <a:picLocks noChangeAspect="1"/>
          </p:cNvPicPr>
          <p:nvPr/>
        </p:nvPicPr>
        <p:blipFill>
          <a:blip r:embed="rId3"/>
          <a:stretch>
            <a:fillRect/>
          </a:stretch>
        </p:blipFill>
        <p:spPr>
          <a:xfrm>
            <a:off x="8721318" y="4156724"/>
            <a:ext cx="2747391" cy="2661266"/>
          </a:xfrm>
          <a:prstGeom prst="rect">
            <a:avLst/>
          </a:prstGeom>
        </p:spPr>
      </p:pic>
      <p:pic>
        <p:nvPicPr>
          <p:cNvPr id="24" name="Picture 23">
            <a:extLst>
              <a:ext uri="{FF2B5EF4-FFF2-40B4-BE49-F238E27FC236}">
                <a16:creationId xmlns:a16="http://schemas.microsoft.com/office/drawing/2014/main" id="{6FA10C8D-ECFB-4E61-82CC-C5079872903F}"/>
              </a:ext>
            </a:extLst>
          </p:cNvPr>
          <p:cNvPicPr>
            <a:picLocks noChangeAspect="1"/>
          </p:cNvPicPr>
          <p:nvPr/>
        </p:nvPicPr>
        <p:blipFill>
          <a:blip r:embed="rId4"/>
          <a:stretch>
            <a:fillRect/>
          </a:stretch>
        </p:blipFill>
        <p:spPr>
          <a:xfrm>
            <a:off x="2533118" y="4133776"/>
            <a:ext cx="2747391" cy="2661266"/>
          </a:xfrm>
          <a:prstGeom prst="rect">
            <a:avLst/>
          </a:prstGeom>
        </p:spPr>
      </p:pic>
      <p:pic>
        <p:nvPicPr>
          <p:cNvPr id="26" name="Picture 25">
            <a:extLst>
              <a:ext uri="{FF2B5EF4-FFF2-40B4-BE49-F238E27FC236}">
                <a16:creationId xmlns:a16="http://schemas.microsoft.com/office/drawing/2014/main" id="{78002BD2-26C6-4C9F-9479-CD4695DC97EB}"/>
              </a:ext>
            </a:extLst>
          </p:cNvPr>
          <p:cNvPicPr>
            <a:picLocks noChangeAspect="1"/>
          </p:cNvPicPr>
          <p:nvPr/>
        </p:nvPicPr>
        <p:blipFill>
          <a:blip r:embed="rId5"/>
          <a:stretch>
            <a:fillRect/>
          </a:stretch>
        </p:blipFill>
        <p:spPr>
          <a:xfrm>
            <a:off x="8721318" y="3556649"/>
            <a:ext cx="2933700" cy="600075"/>
          </a:xfrm>
          <a:prstGeom prst="rect">
            <a:avLst/>
          </a:prstGeom>
        </p:spPr>
      </p:pic>
      <p:pic>
        <p:nvPicPr>
          <p:cNvPr id="10" name="Picture 9">
            <a:extLst>
              <a:ext uri="{FF2B5EF4-FFF2-40B4-BE49-F238E27FC236}">
                <a16:creationId xmlns:a16="http://schemas.microsoft.com/office/drawing/2014/main" id="{0AC44245-9A04-49D8-B667-06D80C279055}"/>
              </a:ext>
            </a:extLst>
          </p:cNvPr>
          <p:cNvPicPr>
            <a:picLocks noChangeAspect="1"/>
          </p:cNvPicPr>
          <p:nvPr/>
        </p:nvPicPr>
        <p:blipFill>
          <a:blip r:embed="rId6"/>
          <a:stretch>
            <a:fillRect/>
          </a:stretch>
        </p:blipFill>
        <p:spPr>
          <a:xfrm>
            <a:off x="6201209" y="3388989"/>
            <a:ext cx="2520109" cy="3429001"/>
          </a:xfrm>
          <a:prstGeom prst="rect">
            <a:avLst/>
          </a:prstGeom>
        </p:spPr>
      </p:pic>
      <p:pic>
        <p:nvPicPr>
          <p:cNvPr id="14" name="Picture 13">
            <a:extLst>
              <a:ext uri="{FF2B5EF4-FFF2-40B4-BE49-F238E27FC236}">
                <a16:creationId xmlns:a16="http://schemas.microsoft.com/office/drawing/2014/main" id="{F1402B58-D689-49CC-BFAB-0133492EBE5A}"/>
              </a:ext>
            </a:extLst>
          </p:cNvPr>
          <p:cNvPicPr>
            <a:picLocks noChangeAspect="1"/>
          </p:cNvPicPr>
          <p:nvPr/>
        </p:nvPicPr>
        <p:blipFill>
          <a:blip r:embed="rId7"/>
          <a:stretch>
            <a:fillRect/>
          </a:stretch>
        </p:blipFill>
        <p:spPr>
          <a:xfrm>
            <a:off x="124770" y="3333764"/>
            <a:ext cx="2408348" cy="3484226"/>
          </a:xfrm>
          <a:prstGeom prst="rect">
            <a:avLst/>
          </a:prstGeom>
        </p:spPr>
      </p:pic>
      <p:pic>
        <p:nvPicPr>
          <p:cNvPr id="28" name="Picture 27">
            <a:extLst>
              <a:ext uri="{FF2B5EF4-FFF2-40B4-BE49-F238E27FC236}">
                <a16:creationId xmlns:a16="http://schemas.microsoft.com/office/drawing/2014/main" id="{22F36AD9-A632-4D16-B18B-38808B9BBA57}"/>
              </a:ext>
            </a:extLst>
          </p:cNvPr>
          <p:cNvPicPr>
            <a:picLocks noChangeAspect="1"/>
          </p:cNvPicPr>
          <p:nvPr/>
        </p:nvPicPr>
        <p:blipFill>
          <a:blip r:embed="rId8"/>
          <a:stretch>
            <a:fillRect/>
          </a:stretch>
        </p:blipFill>
        <p:spPr>
          <a:xfrm>
            <a:off x="3906813" y="2149240"/>
            <a:ext cx="542925" cy="428625"/>
          </a:xfrm>
          <a:prstGeom prst="rect">
            <a:avLst/>
          </a:prstGeom>
        </p:spPr>
      </p:pic>
      <p:pic>
        <p:nvPicPr>
          <p:cNvPr id="30" name="Picture 29">
            <a:extLst>
              <a:ext uri="{FF2B5EF4-FFF2-40B4-BE49-F238E27FC236}">
                <a16:creationId xmlns:a16="http://schemas.microsoft.com/office/drawing/2014/main" id="{C4F03FF7-A8A7-4378-AE64-2F7B1789B6CF}"/>
              </a:ext>
            </a:extLst>
          </p:cNvPr>
          <p:cNvPicPr>
            <a:picLocks noChangeAspect="1"/>
          </p:cNvPicPr>
          <p:nvPr/>
        </p:nvPicPr>
        <p:blipFill>
          <a:blip r:embed="rId9"/>
          <a:stretch>
            <a:fillRect/>
          </a:stretch>
        </p:blipFill>
        <p:spPr>
          <a:xfrm>
            <a:off x="2002519" y="2140206"/>
            <a:ext cx="1715655" cy="1035309"/>
          </a:xfrm>
          <a:prstGeom prst="rect">
            <a:avLst/>
          </a:prstGeom>
        </p:spPr>
      </p:pic>
      <p:pic>
        <p:nvPicPr>
          <p:cNvPr id="32" name="Picture 31">
            <a:extLst>
              <a:ext uri="{FF2B5EF4-FFF2-40B4-BE49-F238E27FC236}">
                <a16:creationId xmlns:a16="http://schemas.microsoft.com/office/drawing/2014/main" id="{B5ED1FAF-79C6-4BB9-AD67-9604C14ABB0A}"/>
              </a:ext>
            </a:extLst>
          </p:cNvPr>
          <p:cNvPicPr>
            <a:picLocks noChangeAspect="1"/>
          </p:cNvPicPr>
          <p:nvPr/>
        </p:nvPicPr>
        <p:blipFill>
          <a:blip r:embed="rId10"/>
          <a:stretch>
            <a:fillRect/>
          </a:stretch>
        </p:blipFill>
        <p:spPr>
          <a:xfrm>
            <a:off x="2533118" y="3599803"/>
            <a:ext cx="2619375" cy="542925"/>
          </a:xfrm>
          <a:prstGeom prst="rect">
            <a:avLst/>
          </a:prstGeom>
        </p:spPr>
      </p:pic>
      <p:sp>
        <p:nvSpPr>
          <p:cNvPr id="33" name="Rectangle 32">
            <a:extLst>
              <a:ext uri="{FF2B5EF4-FFF2-40B4-BE49-F238E27FC236}">
                <a16:creationId xmlns:a16="http://schemas.microsoft.com/office/drawing/2014/main" id="{0629AC73-3960-4128-A82A-F75CB8569F43}"/>
              </a:ext>
            </a:extLst>
          </p:cNvPr>
          <p:cNvSpPr/>
          <p:nvPr/>
        </p:nvSpPr>
        <p:spPr>
          <a:xfrm>
            <a:off x="11468709" y="2799184"/>
            <a:ext cx="409160" cy="3802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noFill/>
            </a:endParaRPr>
          </a:p>
        </p:txBody>
      </p:sp>
      <p:sp>
        <p:nvSpPr>
          <p:cNvPr id="34" name="TextBox 33">
            <a:extLst>
              <a:ext uri="{FF2B5EF4-FFF2-40B4-BE49-F238E27FC236}">
                <a16:creationId xmlns:a16="http://schemas.microsoft.com/office/drawing/2014/main" id="{B052045E-5555-46F8-BFF3-26D65CF036A0}"/>
              </a:ext>
            </a:extLst>
          </p:cNvPr>
          <p:cNvSpPr txBox="1"/>
          <p:nvPr/>
        </p:nvSpPr>
        <p:spPr>
          <a:xfrm>
            <a:off x="356257" y="1831600"/>
            <a:ext cx="662682" cy="369332"/>
          </a:xfrm>
          <a:prstGeom prst="rect">
            <a:avLst/>
          </a:prstGeom>
          <a:noFill/>
        </p:spPr>
        <p:txBody>
          <a:bodyPr wrap="none" rtlCol="0">
            <a:spAutoFit/>
          </a:bodyPr>
          <a:lstStyle/>
          <a:p>
            <a:r>
              <a:rPr lang="en-US" dirty="0"/>
              <a:t>Tools</a:t>
            </a:r>
          </a:p>
        </p:txBody>
      </p:sp>
      <p:sp>
        <p:nvSpPr>
          <p:cNvPr id="35" name="TextBox 34">
            <a:extLst>
              <a:ext uri="{FF2B5EF4-FFF2-40B4-BE49-F238E27FC236}">
                <a16:creationId xmlns:a16="http://schemas.microsoft.com/office/drawing/2014/main" id="{42148132-2EB6-4946-B933-F918860727A6}"/>
              </a:ext>
            </a:extLst>
          </p:cNvPr>
          <p:cNvSpPr txBox="1"/>
          <p:nvPr/>
        </p:nvSpPr>
        <p:spPr>
          <a:xfrm>
            <a:off x="2002519" y="1849278"/>
            <a:ext cx="445315" cy="369332"/>
          </a:xfrm>
          <a:prstGeom prst="rect">
            <a:avLst/>
          </a:prstGeom>
          <a:noFill/>
        </p:spPr>
        <p:txBody>
          <a:bodyPr wrap="none" rtlCol="0">
            <a:spAutoFit/>
          </a:bodyPr>
          <a:lstStyle/>
          <a:p>
            <a:r>
              <a:rPr lang="en-US" dirty="0"/>
              <a:t>off</a:t>
            </a:r>
          </a:p>
        </p:txBody>
      </p:sp>
      <p:sp>
        <p:nvSpPr>
          <p:cNvPr id="36" name="TextBox 35">
            <a:extLst>
              <a:ext uri="{FF2B5EF4-FFF2-40B4-BE49-F238E27FC236}">
                <a16:creationId xmlns:a16="http://schemas.microsoft.com/office/drawing/2014/main" id="{87B71EEB-2BC7-4AFB-B3DB-40CC48F8DF5D}"/>
              </a:ext>
            </a:extLst>
          </p:cNvPr>
          <p:cNvSpPr txBox="1"/>
          <p:nvPr/>
        </p:nvSpPr>
        <p:spPr>
          <a:xfrm>
            <a:off x="3906813" y="1831555"/>
            <a:ext cx="428322" cy="369332"/>
          </a:xfrm>
          <a:prstGeom prst="rect">
            <a:avLst/>
          </a:prstGeom>
          <a:noFill/>
        </p:spPr>
        <p:txBody>
          <a:bodyPr wrap="none" rtlCol="0">
            <a:spAutoFit/>
          </a:bodyPr>
          <a:lstStyle/>
          <a:p>
            <a:r>
              <a:rPr lang="en-US" dirty="0"/>
              <a:t>on</a:t>
            </a:r>
          </a:p>
        </p:txBody>
      </p:sp>
      <p:sp>
        <p:nvSpPr>
          <p:cNvPr id="37" name="TextBox 36">
            <a:extLst>
              <a:ext uri="{FF2B5EF4-FFF2-40B4-BE49-F238E27FC236}">
                <a16:creationId xmlns:a16="http://schemas.microsoft.com/office/drawing/2014/main" id="{BF654CB8-1EC5-4D2B-9514-66CEF00606C0}"/>
              </a:ext>
            </a:extLst>
          </p:cNvPr>
          <p:cNvSpPr txBox="1"/>
          <p:nvPr/>
        </p:nvSpPr>
        <p:spPr>
          <a:xfrm>
            <a:off x="5969504" y="1770874"/>
            <a:ext cx="4232634" cy="369332"/>
          </a:xfrm>
          <a:prstGeom prst="rect">
            <a:avLst/>
          </a:prstGeom>
          <a:noFill/>
        </p:spPr>
        <p:txBody>
          <a:bodyPr wrap="none" rtlCol="0">
            <a:spAutoFit/>
          </a:bodyPr>
          <a:lstStyle/>
          <a:p>
            <a:r>
              <a:rPr lang="en-US" dirty="0"/>
              <a:t>Toggles between high/low fabric resolution</a:t>
            </a:r>
          </a:p>
        </p:txBody>
      </p:sp>
    </p:spTree>
    <p:extLst>
      <p:ext uri="{BB962C8B-B14F-4D97-AF65-F5344CB8AC3E}">
        <p14:creationId xmlns:p14="http://schemas.microsoft.com/office/powerpoint/2010/main" val="110611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C00CD-5868-469C-91C1-B29E5EA8F155}"/>
              </a:ext>
            </a:extLst>
          </p:cNvPr>
          <p:cNvPicPr>
            <a:picLocks noChangeAspect="1"/>
          </p:cNvPicPr>
          <p:nvPr/>
        </p:nvPicPr>
        <p:blipFill>
          <a:blip r:embed="rId2"/>
          <a:stretch>
            <a:fillRect/>
          </a:stretch>
        </p:blipFill>
        <p:spPr>
          <a:xfrm>
            <a:off x="8938725" y="2738531"/>
            <a:ext cx="2730759" cy="1784385"/>
          </a:xfrm>
          <a:prstGeom prst="rect">
            <a:avLst/>
          </a:prstGeom>
        </p:spPr>
      </p:pic>
      <p:sp>
        <p:nvSpPr>
          <p:cNvPr id="4" name="TextBox 3">
            <a:extLst>
              <a:ext uri="{FF2B5EF4-FFF2-40B4-BE49-F238E27FC236}">
                <a16:creationId xmlns:a16="http://schemas.microsoft.com/office/drawing/2014/main" id="{FAA468DE-1655-4F8D-AF92-C554316F9B2F}"/>
              </a:ext>
            </a:extLst>
          </p:cNvPr>
          <p:cNvSpPr txBox="1"/>
          <p:nvPr/>
        </p:nvSpPr>
        <p:spPr>
          <a:xfrm>
            <a:off x="796796" y="447869"/>
            <a:ext cx="5060360" cy="923330"/>
          </a:xfrm>
          <a:prstGeom prst="rect">
            <a:avLst/>
          </a:prstGeom>
          <a:noFill/>
        </p:spPr>
        <p:txBody>
          <a:bodyPr wrap="none" rtlCol="0">
            <a:spAutoFit/>
          </a:bodyPr>
          <a:lstStyle/>
          <a:p>
            <a:r>
              <a:rPr lang="en-US" b="1" dirty="0"/>
              <a:t>Digital Fabric</a:t>
            </a:r>
            <a:r>
              <a:rPr lang="en-US" dirty="0"/>
              <a:t>:  .</a:t>
            </a:r>
            <a:r>
              <a:rPr lang="en-US" dirty="0" err="1"/>
              <a:t>Zfab</a:t>
            </a:r>
            <a:r>
              <a:rPr lang="en-US" dirty="0"/>
              <a:t> file - </a:t>
            </a:r>
            <a:r>
              <a:rPr lang="en-US" sz="1400" dirty="0"/>
              <a:t>Fabric file used to add fabric in </a:t>
            </a:r>
            <a:r>
              <a:rPr lang="en-US" sz="1400" dirty="0" err="1"/>
              <a:t>clo</a:t>
            </a:r>
            <a:endParaRPr lang="en-US" sz="1400" dirty="0"/>
          </a:p>
          <a:p>
            <a:endParaRPr lang="en-US" dirty="0"/>
          </a:p>
          <a:p>
            <a:endParaRPr lang="en-US" dirty="0"/>
          </a:p>
        </p:txBody>
      </p:sp>
      <p:sp>
        <p:nvSpPr>
          <p:cNvPr id="5" name="TextBox 4">
            <a:extLst>
              <a:ext uri="{FF2B5EF4-FFF2-40B4-BE49-F238E27FC236}">
                <a16:creationId xmlns:a16="http://schemas.microsoft.com/office/drawing/2014/main" id="{6239C683-9232-451D-898B-D09EC3E7E034}"/>
              </a:ext>
            </a:extLst>
          </p:cNvPr>
          <p:cNvSpPr txBox="1"/>
          <p:nvPr/>
        </p:nvSpPr>
        <p:spPr>
          <a:xfrm>
            <a:off x="796796" y="1371199"/>
            <a:ext cx="8556170" cy="800219"/>
          </a:xfrm>
          <a:prstGeom prst="rect">
            <a:avLst/>
          </a:prstGeom>
          <a:noFill/>
        </p:spPr>
        <p:txBody>
          <a:bodyPr wrap="square" rtlCol="0">
            <a:spAutoFit/>
          </a:bodyPr>
          <a:lstStyle/>
          <a:p>
            <a:r>
              <a:rPr lang="en-US" b="1" dirty="0"/>
              <a:t>Tested fabric</a:t>
            </a:r>
            <a:r>
              <a:rPr lang="en-US" dirty="0"/>
              <a:t>:   </a:t>
            </a:r>
            <a:r>
              <a:rPr lang="en-US" sz="1400" dirty="0"/>
              <a:t>Must be tested by using our </a:t>
            </a:r>
            <a:r>
              <a:rPr lang="en-US" sz="1400" dirty="0" err="1"/>
              <a:t>clo</a:t>
            </a:r>
            <a:r>
              <a:rPr lang="en-US" sz="1400" dirty="0"/>
              <a:t> fabric test kit:   defines Fabric properties - warp, weft, and bias strips are weighed, thickness is measured, stretch and  bend are measured.   Collected data is computed to create the fabric properties or .</a:t>
            </a:r>
            <a:r>
              <a:rPr lang="en-US" sz="1400" dirty="0" err="1"/>
              <a:t>Zfab</a:t>
            </a:r>
            <a:r>
              <a:rPr lang="en-US" sz="1400" dirty="0"/>
              <a:t> file.</a:t>
            </a:r>
          </a:p>
        </p:txBody>
      </p:sp>
      <p:sp>
        <p:nvSpPr>
          <p:cNvPr id="6" name="TextBox 5">
            <a:extLst>
              <a:ext uri="{FF2B5EF4-FFF2-40B4-BE49-F238E27FC236}">
                <a16:creationId xmlns:a16="http://schemas.microsoft.com/office/drawing/2014/main" id="{C0AC19A0-DFAE-46B2-8E34-63D2037099DE}"/>
              </a:ext>
            </a:extLst>
          </p:cNvPr>
          <p:cNvSpPr txBox="1"/>
          <p:nvPr/>
        </p:nvSpPr>
        <p:spPr>
          <a:xfrm>
            <a:off x="796796" y="2643800"/>
            <a:ext cx="8020633" cy="1908215"/>
          </a:xfrm>
          <a:prstGeom prst="rect">
            <a:avLst/>
          </a:prstGeom>
          <a:noFill/>
        </p:spPr>
        <p:txBody>
          <a:bodyPr wrap="square" rtlCol="0">
            <a:spAutoFit/>
          </a:bodyPr>
          <a:lstStyle/>
          <a:p>
            <a:r>
              <a:rPr lang="en-US" b="1" dirty="0"/>
              <a:t>Fabric Scan</a:t>
            </a:r>
            <a:r>
              <a:rPr lang="en-US" dirty="0"/>
              <a:t>:   </a:t>
            </a:r>
            <a:r>
              <a:rPr lang="en-US" sz="1400" dirty="0"/>
              <a:t>used to create look of surface - Fabric is photographed  or scanned in on scanner with ruler on two sides for scale.   This is used to create a normal map and in some cases will also be used for color.</a:t>
            </a:r>
          </a:p>
          <a:p>
            <a:r>
              <a:rPr lang="en-US" dirty="0"/>
              <a:t> </a:t>
            </a:r>
          </a:p>
          <a:p>
            <a:r>
              <a:rPr lang="en-US" b="1" dirty="0"/>
              <a:t>Texture</a:t>
            </a:r>
            <a:r>
              <a:rPr lang="en-US" dirty="0"/>
              <a:t>:  </a:t>
            </a:r>
            <a:r>
              <a:rPr lang="en-US" sz="1400" dirty="0"/>
              <a:t>Easier to think of as surface color or print.    Add Print files to texture tab</a:t>
            </a:r>
          </a:p>
          <a:p>
            <a:r>
              <a:rPr lang="en-US" b="1" dirty="0"/>
              <a:t>Normal map</a:t>
            </a:r>
            <a:r>
              <a:rPr lang="en-US" sz="1400" dirty="0"/>
              <a:t>:  gives the digital fabric visual effect of being knit, woven, pile, or leather</a:t>
            </a:r>
          </a:p>
          <a:p>
            <a:r>
              <a:rPr lang="en-US" b="1" dirty="0"/>
              <a:t>Displacement map</a:t>
            </a:r>
            <a:r>
              <a:rPr lang="en-US" sz="1400" dirty="0"/>
              <a:t>:  used for fabrics with embossing, corduroy, embroidery, jacquards, or burnout velvets - adds more shadows and depth on fabrics with varied thickness </a:t>
            </a:r>
          </a:p>
        </p:txBody>
      </p:sp>
      <p:sp>
        <p:nvSpPr>
          <p:cNvPr id="7" name="TextBox 6">
            <a:extLst>
              <a:ext uri="{FF2B5EF4-FFF2-40B4-BE49-F238E27FC236}">
                <a16:creationId xmlns:a16="http://schemas.microsoft.com/office/drawing/2014/main" id="{5549C214-7120-4304-9187-DE309144055A}"/>
              </a:ext>
            </a:extLst>
          </p:cNvPr>
          <p:cNvSpPr txBox="1"/>
          <p:nvPr/>
        </p:nvSpPr>
        <p:spPr>
          <a:xfrm>
            <a:off x="856613" y="909534"/>
            <a:ext cx="9923101" cy="338554"/>
          </a:xfrm>
          <a:prstGeom prst="rect">
            <a:avLst/>
          </a:prstGeom>
          <a:noFill/>
        </p:spPr>
        <p:txBody>
          <a:bodyPr wrap="none" rtlCol="0">
            <a:spAutoFit/>
          </a:bodyPr>
          <a:lstStyle/>
          <a:p>
            <a:r>
              <a:rPr lang="en-US" sz="1600" dirty="0"/>
              <a:t>3 components are needed for digital fabric:  Color/Print, Surface (woven, knit, pile, leather),  Drape (fabric properties)</a:t>
            </a:r>
          </a:p>
        </p:txBody>
      </p:sp>
      <p:sp>
        <p:nvSpPr>
          <p:cNvPr id="8" name="TextBox 7">
            <a:extLst>
              <a:ext uri="{FF2B5EF4-FFF2-40B4-BE49-F238E27FC236}">
                <a16:creationId xmlns:a16="http://schemas.microsoft.com/office/drawing/2014/main" id="{26CB75CB-7AB1-4684-8C80-62CB98687F77}"/>
              </a:ext>
            </a:extLst>
          </p:cNvPr>
          <p:cNvSpPr txBox="1"/>
          <p:nvPr/>
        </p:nvSpPr>
        <p:spPr>
          <a:xfrm>
            <a:off x="796796" y="4814596"/>
            <a:ext cx="10907666" cy="1015663"/>
          </a:xfrm>
          <a:prstGeom prst="rect">
            <a:avLst/>
          </a:prstGeom>
          <a:noFill/>
        </p:spPr>
        <p:txBody>
          <a:bodyPr wrap="none" rtlCol="0">
            <a:spAutoFit/>
          </a:bodyPr>
          <a:lstStyle/>
          <a:p>
            <a:r>
              <a:rPr lang="en-US" dirty="0"/>
              <a:t>Material tab in </a:t>
            </a:r>
            <a:r>
              <a:rPr lang="en-US" dirty="0" err="1"/>
              <a:t>clo</a:t>
            </a:r>
            <a:r>
              <a:rPr lang="en-US" dirty="0"/>
              <a:t> has two choices:</a:t>
            </a:r>
          </a:p>
          <a:p>
            <a:r>
              <a:rPr lang="en-US" sz="1400" b="1" dirty="0"/>
              <a:t>PBR</a:t>
            </a:r>
            <a:r>
              <a:rPr lang="en-US" sz="1400" dirty="0"/>
              <a:t> –   (Physically Based Render)  normal map is created in photo shop or </a:t>
            </a:r>
            <a:r>
              <a:rPr lang="en-US" sz="1400" dirty="0" err="1"/>
              <a:t>extex</a:t>
            </a:r>
            <a:r>
              <a:rPr lang="en-US" sz="1400" dirty="0"/>
              <a:t> from photo or scan of physical fabric</a:t>
            </a:r>
          </a:p>
          <a:p>
            <a:r>
              <a:rPr lang="en-US" sz="1400" b="1" dirty="0"/>
              <a:t>Substance</a:t>
            </a:r>
            <a:r>
              <a:rPr lang="en-US" sz="1400" dirty="0"/>
              <a:t> – normal map is created in adobe substance.   We have this option now as of 3-24-21.   This option should be used for fabrics with varied</a:t>
            </a:r>
          </a:p>
          <a:p>
            <a:r>
              <a:rPr lang="en-US" sz="1400" dirty="0"/>
              <a:t>thickness.</a:t>
            </a:r>
          </a:p>
        </p:txBody>
      </p:sp>
    </p:spTree>
    <p:extLst>
      <p:ext uri="{BB962C8B-B14F-4D97-AF65-F5344CB8AC3E}">
        <p14:creationId xmlns:p14="http://schemas.microsoft.com/office/powerpoint/2010/main" val="230449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D13A8B-30C6-44F1-BE11-2C17D8B4D16A}"/>
              </a:ext>
            </a:extLst>
          </p:cNvPr>
          <p:cNvPicPr>
            <a:picLocks noChangeAspect="1"/>
          </p:cNvPicPr>
          <p:nvPr/>
        </p:nvPicPr>
        <p:blipFill>
          <a:blip r:embed="rId2"/>
          <a:stretch>
            <a:fillRect/>
          </a:stretch>
        </p:blipFill>
        <p:spPr>
          <a:xfrm>
            <a:off x="444424" y="1562534"/>
            <a:ext cx="5257374" cy="3751694"/>
          </a:xfrm>
          <a:prstGeom prst="rect">
            <a:avLst/>
          </a:prstGeom>
        </p:spPr>
      </p:pic>
      <p:sp>
        <p:nvSpPr>
          <p:cNvPr id="4" name="TextBox 3">
            <a:extLst>
              <a:ext uri="{FF2B5EF4-FFF2-40B4-BE49-F238E27FC236}">
                <a16:creationId xmlns:a16="http://schemas.microsoft.com/office/drawing/2014/main" id="{D054A0DB-3449-447B-9838-CEFE00250837}"/>
              </a:ext>
            </a:extLst>
          </p:cNvPr>
          <p:cNvSpPr txBox="1"/>
          <p:nvPr/>
        </p:nvSpPr>
        <p:spPr>
          <a:xfrm>
            <a:off x="307911" y="5561760"/>
            <a:ext cx="9440213" cy="954107"/>
          </a:xfrm>
          <a:prstGeom prst="rect">
            <a:avLst/>
          </a:prstGeom>
          <a:noFill/>
        </p:spPr>
        <p:txBody>
          <a:bodyPr wrap="none" rtlCol="0">
            <a:spAutoFit/>
          </a:bodyPr>
          <a:lstStyle/>
          <a:p>
            <a:r>
              <a:rPr lang="en-US" sz="1400" b="1" dirty="0"/>
              <a:t>3D mock shown from snapshot </a:t>
            </a:r>
            <a:r>
              <a:rPr lang="en-US" sz="1400" dirty="0"/>
              <a:t>– quick image save from screen view</a:t>
            </a:r>
          </a:p>
          <a:p>
            <a:r>
              <a:rPr lang="en-US" sz="1400" b="1" dirty="0"/>
              <a:t>3D sample shown from snapshot </a:t>
            </a:r>
            <a:r>
              <a:rPr lang="en-US" sz="1400" dirty="0"/>
              <a:t>– quick image save from screen view</a:t>
            </a:r>
          </a:p>
          <a:p>
            <a:r>
              <a:rPr lang="en-US" sz="1400" b="1" dirty="0"/>
              <a:t>3D  render </a:t>
            </a:r>
            <a:r>
              <a:rPr lang="en-US" sz="1400" dirty="0"/>
              <a:t>–  Low quality render - image created with light to show dimension – run time 2 – 5 min.</a:t>
            </a:r>
          </a:p>
          <a:p>
            <a:r>
              <a:rPr lang="en-US" sz="1400" b="1" dirty="0"/>
              <a:t>3D  posed render  </a:t>
            </a:r>
            <a:r>
              <a:rPr lang="en-US" sz="1400" dirty="0"/>
              <a:t>- image created in high quality increased light nuances – run time 15 – 30 min.  (</a:t>
            </a:r>
            <a:r>
              <a:rPr lang="en-US" sz="1400" b="1" dirty="0"/>
              <a:t>HDR</a:t>
            </a:r>
            <a:r>
              <a:rPr lang="en-US" sz="1400" dirty="0"/>
              <a:t>  - high definition render)</a:t>
            </a:r>
          </a:p>
        </p:txBody>
      </p:sp>
      <p:sp>
        <p:nvSpPr>
          <p:cNvPr id="5" name="TextBox 4">
            <a:extLst>
              <a:ext uri="{FF2B5EF4-FFF2-40B4-BE49-F238E27FC236}">
                <a16:creationId xmlns:a16="http://schemas.microsoft.com/office/drawing/2014/main" id="{ADD07C4A-314C-44C9-84F2-257533D91FBE}"/>
              </a:ext>
            </a:extLst>
          </p:cNvPr>
          <p:cNvSpPr txBox="1"/>
          <p:nvPr/>
        </p:nvSpPr>
        <p:spPr>
          <a:xfrm>
            <a:off x="245531" y="114673"/>
            <a:ext cx="3869094" cy="800219"/>
          </a:xfrm>
          <a:prstGeom prst="rect">
            <a:avLst/>
          </a:prstGeom>
          <a:noFill/>
        </p:spPr>
        <p:txBody>
          <a:bodyPr wrap="square" rtlCol="0">
            <a:spAutoFit/>
          </a:bodyPr>
          <a:lstStyle/>
          <a:p>
            <a:r>
              <a:rPr lang="en-US" b="1" dirty="0"/>
              <a:t>Render</a:t>
            </a:r>
            <a:r>
              <a:rPr lang="en-US" dirty="0"/>
              <a:t>:    </a:t>
            </a:r>
            <a:r>
              <a:rPr lang="en-US" sz="1400" dirty="0"/>
              <a:t>term used in 3D meaning computer is generating an image with light and shadows to show depth like a camera does in photography</a:t>
            </a:r>
          </a:p>
        </p:txBody>
      </p:sp>
      <p:sp>
        <p:nvSpPr>
          <p:cNvPr id="6" name="Rectangle 5">
            <a:extLst>
              <a:ext uri="{FF2B5EF4-FFF2-40B4-BE49-F238E27FC236}">
                <a16:creationId xmlns:a16="http://schemas.microsoft.com/office/drawing/2014/main" id="{4D6285CF-DB0E-4CDD-B387-F149CB94E074}"/>
              </a:ext>
            </a:extLst>
          </p:cNvPr>
          <p:cNvSpPr/>
          <p:nvPr/>
        </p:nvSpPr>
        <p:spPr>
          <a:xfrm>
            <a:off x="307911" y="1562533"/>
            <a:ext cx="5497016" cy="471409"/>
          </a:xfrm>
          <a:prstGeom prst="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Render Examples</a:t>
            </a:r>
          </a:p>
        </p:txBody>
      </p:sp>
      <p:sp>
        <p:nvSpPr>
          <p:cNvPr id="7" name="TextBox 6">
            <a:extLst>
              <a:ext uri="{FF2B5EF4-FFF2-40B4-BE49-F238E27FC236}">
                <a16:creationId xmlns:a16="http://schemas.microsoft.com/office/drawing/2014/main" id="{4514D66E-A2CC-49E5-AD8B-25B37FC02083}"/>
              </a:ext>
            </a:extLst>
          </p:cNvPr>
          <p:cNvSpPr txBox="1"/>
          <p:nvPr/>
        </p:nvSpPr>
        <p:spPr>
          <a:xfrm>
            <a:off x="2023735" y="1660514"/>
            <a:ext cx="1813326" cy="369332"/>
          </a:xfrm>
          <a:prstGeom prst="rect">
            <a:avLst/>
          </a:prstGeom>
          <a:noFill/>
        </p:spPr>
        <p:txBody>
          <a:bodyPr wrap="square" rtlCol="0">
            <a:spAutoFit/>
          </a:bodyPr>
          <a:lstStyle/>
          <a:p>
            <a:r>
              <a:rPr lang="en-US" dirty="0"/>
              <a:t>Image Examples</a:t>
            </a:r>
          </a:p>
        </p:txBody>
      </p:sp>
      <p:pic>
        <p:nvPicPr>
          <p:cNvPr id="9" name="Picture 8">
            <a:extLst>
              <a:ext uri="{FF2B5EF4-FFF2-40B4-BE49-F238E27FC236}">
                <a16:creationId xmlns:a16="http://schemas.microsoft.com/office/drawing/2014/main" id="{C86EDD3D-7D30-47D2-B65B-C534833C9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003" y="1742087"/>
            <a:ext cx="2166402" cy="2803580"/>
          </a:xfrm>
          <a:prstGeom prst="rect">
            <a:avLst/>
          </a:prstGeom>
        </p:spPr>
      </p:pic>
      <p:pic>
        <p:nvPicPr>
          <p:cNvPr id="11" name="Picture 10" descr="A person wearing a dress&#10;&#10;Description automatically generated with medium confidence">
            <a:extLst>
              <a:ext uri="{FF2B5EF4-FFF2-40B4-BE49-F238E27FC236}">
                <a16:creationId xmlns:a16="http://schemas.microsoft.com/office/drawing/2014/main" id="{8192BAFE-D489-4FA4-9EFE-C20EF4635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0528" y="1483104"/>
            <a:ext cx="2952246" cy="4430994"/>
          </a:xfrm>
          <a:prstGeom prst="rect">
            <a:avLst/>
          </a:prstGeom>
        </p:spPr>
      </p:pic>
      <p:pic>
        <p:nvPicPr>
          <p:cNvPr id="13" name="Picture 12" descr="A person wearing a white dress&#10;&#10;Description automatically generated">
            <a:extLst>
              <a:ext uri="{FF2B5EF4-FFF2-40B4-BE49-F238E27FC236}">
                <a16:creationId xmlns:a16="http://schemas.microsoft.com/office/drawing/2014/main" id="{A7CD5BE8-EA8C-4C03-80B7-CE33C668D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6248" y="2029846"/>
            <a:ext cx="1449082" cy="2174905"/>
          </a:xfrm>
          <a:prstGeom prst="rect">
            <a:avLst/>
          </a:prstGeom>
        </p:spPr>
      </p:pic>
      <p:sp>
        <p:nvSpPr>
          <p:cNvPr id="14" name="TextBox 13">
            <a:extLst>
              <a:ext uri="{FF2B5EF4-FFF2-40B4-BE49-F238E27FC236}">
                <a16:creationId xmlns:a16="http://schemas.microsoft.com/office/drawing/2014/main" id="{E2F9ABB1-1116-439A-B191-E94C706C4DA2}"/>
              </a:ext>
            </a:extLst>
          </p:cNvPr>
          <p:cNvSpPr txBox="1"/>
          <p:nvPr/>
        </p:nvSpPr>
        <p:spPr>
          <a:xfrm>
            <a:off x="5751517" y="4283616"/>
            <a:ext cx="1538351" cy="461665"/>
          </a:xfrm>
          <a:prstGeom prst="rect">
            <a:avLst/>
          </a:prstGeom>
          <a:noFill/>
        </p:spPr>
        <p:txBody>
          <a:bodyPr wrap="square" rtlCol="0">
            <a:spAutoFit/>
          </a:bodyPr>
          <a:lstStyle/>
          <a:p>
            <a:r>
              <a:rPr lang="en-US" sz="1200" dirty="0"/>
              <a:t>Hollow or Ghost Render in HDR</a:t>
            </a:r>
          </a:p>
        </p:txBody>
      </p:sp>
      <p:sp>
        <p:nvSpPr>
          <p:cNvPr id="15" name="TextBox 14">
            <a:extLst>
              <a:ext uri="{FF2B5EF4-FFF2-40B4-BE49-F238E27FC236}">
                <a16:creationId xmlns:a16="http://schemas.microsoft.com/office/drawing/2014/main" id="{92870E92-95DF-4745-A401-A13692BAFD29}"/>
              </a:ext>
            </a:extLst>
          </p:cNvPr>
          <p:cNvSpPr txBox="1"/>
          <p:nvPr/>
        </p:nvSpPr>
        <p:spPr>
          <a:xfrm>
            <a:off x="7289868" y="4286957"/>
            <a:ext cx="1355051" cy="276999"/>
          </a:xfrm>
          <a:prstGeom prst="rect">
            <a:avLst/>
          </a:prstGeom>
          <a:noFill/>
        </p:spPr>
        <p:txBody>
          <a:bodyPr wrap="none" rtlCol="0">
            <a:spAutoFit/>
          </a:bodyPr>
          <a:lstStyle/>
          <a:p>
            <a:r>
              <a:rPr lang="en-US" sz="1200" dirty="0"/>
              <a:t>Model Photograph</a:t>
            </a:r>
          </a:p>
        </p:txBody>
      </p:sp>
      <p:sp>
        <p:nvSpPr>
          <p:cNvPr id="16" name="TextBox 15">
            <a:extLst>
              <a:ext uri="{FF2B5EF4-FFF2-40B4-BE49-F238E27FC236}">
                <a16:creationId xmlns:a16="http://schemas.microsoft.com/office/drawing/2014/main" id="{5914188F-CB89-48F8-88C6-C9E2BA895160}"/>
              </a:ext>
            </a:extLst>
          </p:cNvPr>
          <p:cNvSpPr txBox="1"/>
          <p:nvPr/>
        </p:nvSpPr>
        <p:spPr>
          <a:xfrm>
            <a:off x="8795330" y="521085"/>
            <a:ext cx="2913865" cy="738664"/>
          </a:xfrm>
          <a:prstGeom prst="rect">
            <a:avLst/>
          </a:prstGeom>
          <a:noFill/>
        </p:spPr>
        <p:txBody>
          <a:bodyPr wrap="square" rtlCol="0">
            <a:spAutoFit/>
          </a:bodyPr>
          <a:lstStyle/>
          <a:p>
            <a:r>
              <a:rPr lang="en-US" dirty="0"/>
              <a:t>Presentation Posed Render: </a:t>
            </a:r>
            <a:r>
              <a:rPr lang="en-US" sz="1200" dirty="0"/>
              <a:t>Composite Image of 2D photograph with 3D rendered garment photo shopped over</a:t>
            </a:r>
          </a:p>
        </p:txBody>
      </p:sp>
    </p:spTree>
    <p:extLst>
      <p:ext uri="{BB962C8B-B14F-4D97-AF65-F5344CB8AC3E}">
        <p14:creationId xmlns:p14="http://schemas.microsoft.com/office/powerpoint/2010/main" val="42146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5E7091-CAB1-4740-BE13-3B561006A459}"/>
              </a:ext>
            </a:extLst>
          </p:cNvPr>
          <p:cNvSpPr txBox="1"/>
          <p:nvPr/>
        </p:nvSpPr>
        <p:spPr>
          <a:xfrm>
            <a:off x="349798" y="423651"/>
            <a:ext cx="11240962" cy="369332"/>
          </a:xfrm>
          <a:prstGeom prst="rect">
            <a:avLst/>
          </a:prstGeom>
          <a:noFill/>
        </p:spPr>
        <p:txBody>
          <a:bodyPr wrap="none" rtlCol="0">
            <a:spAutoFit/>
          </a:bodyPr>
          <a:lstStyle/>
          <a:p>
            <a:r>
              <a:rPr lang="en-US" dirty="0"/>
              <a:t>Snapshot:   function in </a:t>
            </a:r>
            <a:r>
              <a:rPr lang="en-US" dirty="0" err="1"/>
              <a:t>clo</a:t>
            </a:r>
            <a:r>
              <a:rPr lang="en-US" dirty="0"/>
              <a:t> used to create front side back image of screen view from 2D window – will be in low quality</a:t>
            </a:r>
          </a:p>
        </p:txBody>
      </p:sp>
      <p:pic>
        <p:nvPicPr>
          <p:cNvPr id="4" name="Picture 3">
            <a:extLst>
              <a:ext uri="{FF2B5EF4-FFF2-40B4-BE49-F238E27FC236}">
                <a16:creationId xmlns:a16="http://schemas.microsoft.com/office/drawing/2014/main" id="{CEA3C042-9295-4257-8B76-6E9A6DA4D2B4}"/>
              </a:ext>
            </a:extLst>
          </p:cNvPr>
          <p:cNvPicPr>
            <a:picLocks noChangeAspect="1"/>
          </p:cNvPicPr>
          <p:nvPr/>
        </p:nvPicPr>
        <p:blipFill>
          <a:blip r:embed="rId2"/>
          <a:stretch>
            <a:fillRect/>
          </a:stretch>
        </p:blipFill>
        <p:spPr>
          <a:xfrm>
            <a:off x="4457408" y="1147761"/>
            <a:ext cx="3025743" cy="1768611"/>
          </a:xfrm>
          <a:prstGeom prst="rect">
            <a:avLst/>
          </a:prstGeom>
        </p:spPr>
      </p:pic>
      <p:pic>
        <p:nvPicPr>
          <p:cNvPr id="6" name="Picture 5">
            <a:extLst>
              <a:ext uri="{FF2B5EF4-FFF2-40B4-BE49-F238E27FC236}">
                <a16:creationId xmlns:a16="http://schemas.microsoft.com/office/drawing/2014/main" id="{99FC64F7-BB1C-424D-8DA7-0601A921C9AF}"/>
              </a:ext>
            </a:extLst>
          </p:cNvPr>
          <p:cNvPicPr>
            <a:picLocks noChangeAspect="1"/>
          </p:cNvPicPr>
          <p:nvPr/>
        </p:nvPicPr>
        <p:blipFill>
          <a:blip r:embed="rId3"/>
          <a:stretch>
            <a:fillRect/>
          </a:stretch>
        </p:blipFill>
        <p:spPr>
          <a:xfrm>
            <a:off x="1814076" y="990117"/>
            <a:ext cx="1908840" cy="2325713"/>
          </a:xfrm>
          <a:prstGeom prst="rect">
            <a:avLst/>
          </a:prstGeom>
        </p:spPr>
      </p:pic>
      <p:sp>
        <p:nvSpPr>
          <p:cNvPr id="7" name="TextBox 6">
            <a:extLst>
              <a:ext uri="{FF2B5EF4-FFF2-40B4-BE49-F238E27FC236}">
                <a16:creationId xmlns:a16="http://schemas.microsoft.com/office/drawing/2014/main" id="{17A054BD-C24F-4CB3-B942-11706580E199}"/>
              </a:ext>
            </a:extLst>
          </p:cNvPr>
          <p:cNvSpPr txBox="1"/>
          <p:nvPr/>
        </p:nvSpPr>
        <p:spPr>
          <a:xfrm>
            <a:off x="466530" y="4210052"/>
            <a:ext cx="9855390" cy="369332"/>
          </a:xfrm>
          <a:prstGeom prst="rect">
            <a:avLst/>
          </a:prstGeom>
          <a:noFill/>
        </p:spPr>
        <p:txBody>
          <a:bodyPr wrap="none" rtlCol="0">
            <a:spAutoFit/>
          </a:bodyPr>
          <a:lstStyle/>
          <a:p>
            <a:r>
              <a:rPr lang="en-US" dirty="0"/>
              <a:t>Rendered Snapshot:    function in </a:t>
            </a:r>
            <a:r>
              <a:rPr lang="en-US" dirty="0" err="1"/>
              <a:t>clo</a:t>
            </a:r>
            <a:r>
              <a:rPr lang="en-US" dirty="0"/>
              <a:t> to capture screen shot of a low quality quick render in 3D window</a:t>
            </a:r>
          </a:p>
        </p:txBody>
      </p:sp>
      <p:pic>
        <p:nvPicPr>
          <p:cNvPr id="9" name="Picture 8">
            <a:extLst>
              <a:ext uri="{FF2B5EF4-FFF2-40B4-BE49-F238E27FC236}">
                <a16:creationId xmlns:a16="http://schemas.microsoft.com/office/drawing/2014/main" id="{77EB59D5-AA40-4FFF-989D-383642420E7C}"/>
              </a:ext>
            </a:extLst>
          </p:cNvPr>
          <p:cNvPicPr>
            <a:picLocks noChangeAspect="1"/>
          </p:cNvPicPr>
          <p:nvPr/>
        </p:nvPicPr>
        <p:blipFill>
          <a:blip r:embed="rId4"/>
          <a:stretch>
            <a:fillRect/>
          </a:stretch>
        </p:blipFill>
        <p:spPr>
          <a:xfrm>
            <a:off x="1374904" y="4794176"/>
            <a:ext cx="2553283" cy="1730677"/>
          </a:xfrm>
          <a:prstGeom prst="rect">
            <a:avLst/>
          </a:prstGeom>
        </p:spPr>
      </p:pic>
    </p:spTree>
    <p:extLst>
      <p:ext uri="{BB962C8B-B14F-4D97-AF65-F5344CB8AC3E}">
        <p14:creationId xmlns:p14="http://schemas.microsoft.com/office/powerpoint/2010/main" val="184024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8EA86-1690-46A7-9F55-43C8D32D1382}"/>
              </a:ext>
            </a:extLst>
          </p:cNvPr>
          <p:cNvSpPr txBox="1"/>
          <p:nvPr/>
        </p:nvSpPr>
        <p:spPr>
          <a:xfrm>
            <a:off x="606490" y="746449"/>
            <a:ext cx="9117239" cy="2031325"/>
          </a:xfrm>
          <a:prstGeom prst="rect">
            <a:avLst/>
          </a:prstGeom>
          <a:noFill/>
        </p:spPr>
        <p:txBody>
          <a:bodyPr wrap="none" rtlCol="0">
            <a:spAutoFit/>
          </a:bodyPr>
          <a:lstStyle/>
          <a:p>
            <a:r>
              <a:rPr lang="en-US" b="1" dirty="0"/>
              <a:t>Annotation</a:t>
            </a:r>
            <a:r>
              <a:rPr lang="en-US" dirty="0"/>
              <a:t>:    </a:t>
            </a:r>
            <a:r>
              <a:rPr lang="en-US" sz="1400" dirty="0"/>
              <a:t>Note written on pattern piece   can include piece info or instruction – this will only show in CAD program</a:t>
            </a:r>
          </a:p>
          <a:p>
            <a:endParaRPr lang="en-US" dirty="0"/>
          </a:p>
          <a:p>
            <a:r>
              <a:rPr lang="en-US" b="1" dirty="0"/>
              <a:t>Piece name</a:t>
            </a:r>
            <a:r>
              <a:rPr lang="en-US" dirty="0"/>
              <a:t>:  </a:t>
            </a:r>
            <a:r>
              <a:rPr lang="en-US" sz="1400" dirty="0"/>
              <a:t>Piece name – when TP is open this is name that will be seen</a:t>
            </a:r>
          </a:p>
          <a:p>
            <a:endParaRPr lang="en-US" dirty="0"/>
          </a:p>
          <a:p>
            <a:r>
              <a:rPr lang="en-US" b="1" dirty="0"/>
              <a:t>POM</a:t>
            </a:r>
            <a:r>
              <a:rPr lang="en-US" dirty="0"/>
              <a:t>:  </a:t>
            </a:r>
            <a:r>
              <a:rPr lang="en-US" sz="1400" dirty="0"/>
              <a:t>Point of Measure</a:t>
            </a:r>
          </a:p>
          <a:p>
            <a:endParaRPr lang="en-US" dirty="0"/>
          </a:p>
          <a:p>
            <a:endParaRPr lang="en-US" dirty="0"/>
          </a:p>
        </p:txBody>
      </p:sp>
      <p:pic>
        <p:nvPicPr>
          <p:cNvPr id="4" name="Picture 3">
            <a:extLst>
              <a:ext uri="{FF2B5EF4-FFF2-40B4-BE49-F238E27FC236}">
                <a16:creationId xmlns:a16="http://schemas.microsoft.com/office/drawing/2014/main" id="{7E152685-77AF-4BEA-9B91-70E707EB962A}"/>
              </a:ext>
            </a:extLst>
          </p:cNvPr>
          <p:cNvPicPr>
            <a:picLocks noChangeAspect="1"/>
          </p:cNvPicPr>
          <p:nvPr/>
        </p:nvPicPr>
        <p:blipFill>
          <a:blip r:embed="rId2"/>
          <a:stretch>
            <a:fillRect/>
          </a:stretch>
        </p:blipFill>
        <p:spPr>
          <a:xfrm>
            <a:off x="606490" y="3082142"/>
            <a:ext cx="4467225" cy="2257425"/>
          </a:xfrm>
          <a:prstGeom prst="rect">
            <a:avLst/>
          </a:prstGeom>
        </p:spPr>
      </p:pic>
      <p:sp>
        <p:nvSpPr>
          <p:cNvPr id="5" name="TextBox 4">
            <a:extLst>
              <a:ext uri="{FF2B5EF4-FFF2-40B4-BE49-F238E27FC236}">
                <a16:creationId xmlns:a16="http://schemas.microsoft.com/office/drawing/2014/main" id="{A0DDAB35-32B7-4C90-A021-97D2063E69E6}"/>
              </a:ext>
            </a:extLst>
          </p:cNvPr>
          <p:cNvSpPr txBox="1"/>
          <p:nvPr/>
        </p:nvSpPr>
        <p:spPr>
          <a:xfrm>
            <a:off x="606490" y="2593108"/>
            <a:ext cx="1784912" cy="369332"/>
          </a:xfrm>
          <a:prstGeom prst="rect">
            <a:avLst/>
          </a:prstGeom>
          <a:noFill/>
        </p:spPr>
        <p:txBody>
          <a:bodyPr wrap="none" rtlCol="0">
            <a:spAutoFit/>
          </a:bodyPr>
          <a:lstStyle/>
          <a:p>
            <a:r>
              <a:rPr lang="en-US" b="1" dirty="0"/>
              <a:t>Pattern symbols</a:t>
            </a:r>
            <a:r>
              <a:rPr lang="en-US" dirty="0"/>
              <a:t>:</a:t>
            </a:r>
          </a:p>
        </p:txBody>
      </p:sp>
      <p:sp>
        <p:nvSpPr>
          <p:cNvPr id="6" name="TextBox 5">
            <a:extLst>
              <a:ext uri="{FF2B5EF4-FFF2-40B4-BE49-F238E27FC236}">
                <a16:creationId xmlns:a16="http://schemas.microsoft.com/office/drawing/2014/main" id="{175A6BC4-B3E1-45FC-9621-E40F26A4000F}"/>
              </a:ext>
            </a:extLst>
          </p:cNvPr>
          <p:cNvSpPr txBox="1"/>
          <p:nvPr/>
        </p:nvSpPr>
        <p:spPr>
          <a:xfrm>
            <a:off x="5116180" y="3798332"/>
            <a:ext cx="3000373" cy="338554"/>
          </a:xfrm>
          <a:prstGeom prst="rect">
            <a:avLst/>
          </a:prstGeom>
          <a:noFill/>
        </p:spPr>
        <p:txBody>
          <a:bodyPr wrap="none" rtlCol="0">
            <a:spAutoFit/>
          </a:bodyPr>
          <a:lstStyle/>
          <a:p>
            <a:r>
              <a:rPr lang="en-US" sz="1600" dirty="0"/>
              <a:t>Fold line – used for cuff or placket</a:t>
            </a:r>
          </a:p>
        </p:txBody>
      </p:sp>
      <p:sp>
        <p:nvSpPr>
          <p:cNvPr id="7" name="TextBox 6">
            <a:extLst>
              <a:ext uri="{FF2B5EF4-FFF2-40B4-BE49-F238E27FC236}">
                <a16:creationId xmlns:a16="http://schemas.microsoft.com/office/drawing/2014/main" id="{A894ECF6-9358-4B5E-B699-CCB30F813EE3}"/>
              </a:ext>
            </a:extLst>
          </p:cNvPr>
          <p:cNvSpPr txBox="1"/>
          <p:nvPr/>
        </p:nvSpPr>
        <p:spPr>
          <a:xfrm>
            <a:off x="5116180" y="3429000"/>
            <a:ext cx="3456074" cy="338554"/>
          </a:xfrm>
          <a:prstGeom prst="rect">
            <a:avLst/>
          </a:prstGeom>
          <a:noFill/>
        </p:spPr>
        <p:txBody>
          <a:bodyPr wrap="none" rtlCol="0">
            <a:spAutoFit/>
          </a:bodyPr>
          <a:lstStyle/>
          <a:p>
            <a:r>
              <a:rPr lang="en-US" sz="1600" dirty="0"/>
              <a:t>Open symmetric – used at CF or CB line</a:t>
            </a:r>
          </a:p>
        </p:txBody>
      </p:sp>
      <p:sp>
        <p:nvSpPr>
          <p:cNvPr id="8" name="TextBox 7">
            <a:extLst>
              <a:ext uri="{FF2B5EF4-FFF2-40B4-BE49-F238E27FC236}">
                <a16:creationId xmlns:a16="http://schemas.microsoft.com/office/drawing/2014/main" id="{01C128FC-1270-484C-A5A7-2FE744EC273D}"/>
              </a:ext>
            </a:extLst>
          </p:cNvPr>
          <p:cNvSpPr txBox="1"/>
          <p:nvPr/>
        </p:nvSpPr>
        <p:spPr>
          <a:xfrm>
            <a:off x="5114571" y="4264892"/>
            <a:ext cx="5238165" cy="338554"/>
          </a:xfrm>
          <a:prstGeom prst="rect">
            <a:avLst/>
          </a:prstGeom>
          <a:noFill/>
        </p:spPr>
        <p:txBody>
          <a:bodyPr wrap="none" rtlCol="0">
            <a:spAutoFit/>
          </a:bodyPr>
          <a:lstStyle/>
          <a:p>
            <a:r>
              <a:rPr lang="en-US" sz="1600" dirty="0"/>
              <a:t>Directional arrows – most commonly used for pleat direction</a:t>
            </a:r>
          </a:p>
        </p:txBody>
      </p:sp>
      <p:sp>
        <p:nvSpPr>
          <p:cNvPr id="9" name="TextBox 8">
            <a:extLst>
              <a:ext uri="{FF2B5EF4-FFF2-40B4-BE49-F238E27FC236}">
                <a16:creationId xmlns:a16="http://schemas.microsoft.com/office/drawing/2014/main" id="{895C9CCD-CA4C-46D5-A28C-EC51C671EAB9}"/>
              </a:ext>
            </a:extLst>
          </p:cNvPr>
          <p:cNvSpPr txBox="1"/>
          <p:nvPr/>
        </p:nvSpPr>
        <p:spPr>
          <a:xfrm>
            <a:off x="5116180" y="4742379"/>
            <a:ext cx="3006400" cy="338554"/>
          </a:xfrm>
          <a:prstGeom prst="rect">
            <a:avLst/>
          </a:prstGeom>
          <a:noFill/>
        </p:spPr>
        <p:txBody>
          <a:bodyPr wrap="none" rtlCol="0">
            <a:spAutoFit/>
          </a:bodyPr>
          <a:lstStyle/>
          <a:p>
            <a:r>
              <a:rPr lang="en-US" sz="1600" dirty="0"/>
              <a:t>Snake line used to denote shirring</a:t>
            </a:r>
          </a:p>
        </p:txBody>
      </p:sp>
      <p:sp>
        <p:nvSpPr>
          <p:cNvPr id="10" name="TextBox 9">
            <a:extLst>
              <a:ext uri="{FF2B5EF4-FFF2-40B4-BE49-F238E27FC236}">
                <a16:creationId xmlns:a16="http://schemas.microsoft.com/office/drawing/2014/main" id="{BAF27DC2-C214-4E47-AFDD-FCBFA0E488EF}"/>
              </a:ext>
            </a:extLst>
          </p:cNvPr>
          <p:cNvSpPr txBox="1"/>
          <p:nvPr/>
        </p:nvSpPr>
        <p:spPr>
          <a:xfrm>
            <a:off x="5116179" y="5046746"/>
            <a:ext cx="819455" cy="338554"/>
          </a:xfrm>
          <a:prstGeom prst="rect">
            <a:avLst/>
          </a:prstGeom>
          <a:noFill/>
        </p:spPr>
        <p:txBody>
          <a:bodyPr wrap="none" rtlCol="0">
            <a:spAutoFit/>
          </a:bodyPr>
          <a:lstStyle/>
          <a:p>
            <a:r>
              <a:rPr lang="en-US" sz="1600" dirty="0"/>
              <a:t>Cut line</a:t>
            </a:r>
          </a:p>
        </p:txBody>
      </p:sp>
      <p:pic>
        <p:nvPicPr>
          <p:cNvPr id="12" name="Picture 11">
            <a:extLst>
              <a:ext uri="{FF2B5EF4-FFF2-40B4-BE49-F238E27FC236}">
                <a16:creationId xmlns:a16="http://schemas.microsoft.com/office/drawing/2014/main" id="{D1C1E5BF-11BF-4E91-BF80-3034AE7B22FC}"/>
              </a:ext>
            </a:extLst>
          </p:cNvPr>
          <p:cNvPicPr>
            <a:picLocks noChangeAspect="1"/>
          </p:cNvPicPr>
          <p:nvPr/>
        </p:nvPicPr>
        <p:blipFill>
          <a:blip r:embed="rId3"/>
          <a:stretch>
            <a:fillRect/>
          </a:stretch>
        </p:blipFill>
        <p:spPr>
          <a:xfrm>
            <a:off x="3408225" y="4679312"/>
            <a:ext cx="1665489" cy="660255"/>
          </a:xfrm>
          <a:prstGeom prst="rect">
            <a:avLst/>
          </a:prstGeom>
        </p:spPr>
      </p:pic>
      <p:sp>
        <p:nvSpPr>
          <p:cNvPr id="13" name="Right Brace 12">
            <a:extLst>
              <a:ext uri="{FF2B5EF4-FFF2-40B4-BE49-F238E27FC236}">
                <a16:creationId xmlns:a16="http://schemas.microsoft.com/office/drawing/2014/main" id="{110FB523-2B6F-4DCC-83F1-CB6657162BD1}"/>
              </a:ext>
            </a:extLst>
          </p:cNvPr>
          <p:cNvSpPr/>
          <p:nvPr/>
        </p:nvSpPr>
        <p:spPr>
          <a:xfrm>
            <a:off x="8538822" y="3485660"/>
            <a:ext cx="359315" cy="6512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Box 13">
            <a:extLst>
              <a:ext uri="{FF2B5EF4-FFF2-40B4-BE49-F238E27FC236}">
                <a16:creationId xmlns:a16="http://schemas.microsoft.com/office/drawing/2014/main" id="{79097554-4919-418F-9C72-6901043AC800}"/>
              </a:ext>
            </a:extLst>
          </p:cNvPr>
          <p:cNvSpPr txBox="1"/>
          <p:nvPr/>
        </p:nvSpPr>
        <p:spPr>
          <a:xfrm>
            <a:off x="8898137" y="3573706"/>
            <a:ext cx="1593908" cy="523220"/>
          </a:xfrm>
          <a:prstGeom prst="rect">
            <a:avLst/>
          </a:prstGeom>
          <a:noFill/>
        </p:spPr>
        <p:txBody>
          <a:bodyPr wrap="square" rtlCol="0">
            <a:spAutoFit/>
          </a:bodyPr>
          <a:lstStyle/>
          <a:p>
            <a:r>
              <a:rPr lang="en-US" sz="1400" dirty="0"/>
              <a:t>Used when sending half piece</a:t>
            </a:r>
          </a:p>
        </p:txBody>
      </p:sp>
    </p:spTree>
    <p:extLst>
      <p:ext uri="{BB962C8B-B14F-4D97-AF65-F5344CB8AC3E}">
        <p14:creationId xmlns:p14="http://schemas.microsoft.com/office/powerpoint/2010/main" val="245847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894</Words>
  <Application>Microsoft Office PowerPoint</Application>
  <PresentationFormat>Widescreen</PresentationFormat>
  <Paragraphs>71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Commonly used 3D Terminology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Terminolgy</dc:title>
  <dc:creator>Lynda Lovell</dc:creator>
  <cp:lastModifiedBy>Jessica Vincent</cp:lastModifiedBy>
  <cp:revision>28</cp:revision>
  <dcterms:created xsi:type="dcterms:W3CDTF">2021-03-24T21:25:11Z</dcterms:created>
  <dcterms:modified xsi:type="dcterms:W3CDTF">2023-08-28T16:13:25Z</dcterms:modified>
</cp:coreProperties>
</file>